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9"/>
  </p:notesMasterIdLst>
  <p:sldIdLst>
    <p:sldId id="404" r:id="rId3"/>
    <p:sldId id="405" r:id="rId4"/>
    <p:sldId id="408" r:id="rId5"/>
    <p:sldId id="409" r:id="rId6"/>
    <p:sldId id="357" r:id="rId7"/>
    <p:sldId id="378" r:id="rId8"/>
    <p:sldId id="391" r:id="rId9"/>
    <p:sldId id="393" r:id="rId10"/>
    <p:sldId id="394" r:id="rId11"/>
    <p:sldId id="1078" r:id="rId12"/>
    <p:sldId id="1894" r:id="rId13"/>
    <p:sldId id="1889" r:id="rId14"/>
    <p:sldId id="1890" r:id="rId15"/>
    <p:sldId id="1891" r:id="rId16"/>
    <p:sldId id="1893" r:id="rId17"/>
    <p:sldId id="402" r:id="rId18"/>
    <p:sldId id="1895" r:id="rId19"/>
    <p:sldId id="385" r:id="rId20"/>
    <p:sldId id="399" r:id="rId21"/>
    <p:sldId id="1896" r:id="rId22"/>
    <p:sldId id="400" r:id="rId23"/>
    <p:sldId id="401" r:id="rId24"/>
    <p:sldId id="1897" r:id="rId25"/>
    <p:sldId id="386" r:id="rId26"/>
    <p:sldId id="397" r:id="rId27"/>
    <p:sldId id="1898" r:id="rId28"/>
    <p:sldId id="387" r:id="rId29"/>
    <p:sldId id="398" r:id="rId30"/>
    <p:sldId id="1899" r:id="rId31"/>
    <p:sldId id="388" r:id="rId32"/>
    <p:sldId id="395" r:id="rId33"/>
    <p:sldId id="396" r:id="rId34"/>
    <p:sldId id="1900" r:id="rId35"/>
    <p:sldId id="389" r:id="rId36"/>
    <p:sldId id="403" r:id="rId37"/>
    <p:sldId id="327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5DB7B4B-96C7-4EC5-905F-D96D081A8C7A}">
          <p14:sldIdLst>
            <p14:sldId id="404"/>
            <p14:sldId id="405"/>
            <p14:sldId id="408"/>
            <p14:sldId id="409"/>
            <p14:sldId id="357"/>
            <p14:sldId id="378"/>
            <p14:sldId id="391"/>
            <p14:sldId id="393"/>
            <p14:sldId id="394"/>
            <p14:sldId id="1078"/>
            <p14:sldId id="1894"/>
            <p14:sldId id="1889"/>
            <p14:sldId id="1890"/>
            <p14:sldId id="1891"/>
            <p14:sldId id="1893"/>
            <p14:sldId id="402"/>
            <p14:sldId id="1895"/>
            <p14:sldId id="385"/>
            <p14:sldId id="399"/>
            <p14:sldId id="1896"/>
            <p14:sldId id="400"/>
            <p14:sldId id="401"/>
            <p14:sldId id="1897"/>
            <p14:sldId id="386"/>
            <p14:sldId id="397"/>
            <p14:sldId id="1898"/>
            <p14:sldId id="387"/>
            <p14:sldId id="398"/>
            <p14:sldId id="1899"/>
            <p14:sldId id="388"/>
            <p14:sldId id="395"/>
            <p14:sldId id="396"/>
            <p14:sldId id="1900"/>
            <p14:sldId id="389"/>
            <p14:sldId id="403"/>
          </p14:sldIdLst>
        </p14:section>
        <p14:section name="Section sans titre" id="{C4F12999-0330-4D7F-AD7F-5691C8B5E7FF}">
          <p14:sldIdLst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1" autoAdjust="0"/>
    <p:restoredTop sz="71622" autoAdjust="0"/>
  </p:normalViewPr>
  <p:slideViewPr>
    <p:cSldViewPr snapToGrid="0">
      <p:cViewPr>
        <p:scale>
          <a:sx n="63" d="100"/>
          <a:sy n="63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otte Jean-François" userId="c5307b1c-5e75-428e-b41f-9ea2af6209b3" providerId="ADAL" clId="{6088F384-6A54-473A-BD06-82EDF68F66F8}"/>
    <pc:docChg chg="custSel modSld">
      <pc:chgData name="Henrotte Jean-François" userId="c5307b1c-5e75-428e-b41f-9ea2af6209b3" providerId="ADAL" clId="{6088F384-6A54-473A-BD06-82EDF68F66F8}" dt="2026-03-28T23:28:59.059" v="178"/>
      <pc:docMkLst>
        <pc:docMk/>
      </pc:docMkLst>
      <pc:sldChg chg="modSp mod">
        <pc:chgData name="Henrotte Jean-François" userId="c5307b1c-5e75-428e-b41f-9ea2af6209b3" providerId="ADAL" clId="{6088F384-6A54-473A-BD06-82EDF68F66F8}" dt="2026-03-28T23:21:32.385" v="42" actId="20577"/>
        <pc:sldMkLst>
          <pc:docMk/>
          <pc:sldMk cId="518000025" sldId="391"/>
        </pc:sldMkLst>
        <pc:spChg chg="mod">
          <ac:chgData name="Henrotte Jean-François" userId="c5307b1c-5e75-428e-b41f-9ea2af6209b3" providerId="ADAL" clId="{6088F384-6A54-473A-BD06-82EDF68F66F8}" dt="2026-03-28T23:21:32.385" v="42" actId="20577"/>
          <ac:spMkLst>
            <pc:docMk/>
            <pc:sldMk cId="518000025" sldId="391"/>
            <ac:spMk id="3" creationId="{584A3F10-7E6C-92D6-E28C-7F527698AB8B}"/>
          </ac:spMkLst>
        </pc:spChg>
      </pc:sldChg>
      <pc:sldChg chg="modSp mod">
        <pc:chgData name="Henrotte Jean-François" userId="c5307b1c-5e75-428e-b41f-9ea2af6209b3" providerId="ADAL" clId="{6088F384-6A54-473A-BD06-82EDF68F66F8}" dt="2026-03-28T23:28:59.059" v="178"/>
        <pc:sldMkLst>
          <pc:docMk/>
          <pc:sldMk cId="2634282500" sldId="398"/>
        </pc:sldMkLst>
        <pc:spChg chg="mod">
          <ac:chgData name="Henrotte Jean-François" userId="c5307b1c-5e75-428e-b41f-9ea2af6209b3" providerId="ADAL" clId="{6088F384-6A54-473A-BD06-82EDF68F66F8}" dt="2026-03-28T23:28:59.059" v="178"/>
          <ac:spMkLst>
            <pc:docMk/>
            <pc:sldMk cId="2634282500" sldId="398"/>
            <ac:spMk id="3" creationId="{8FE6F615-23B2-92E2-73EE-CDAC78646F61}"/>
          </ac:spMkLst>
        </pc:spChg>
      </pc:sldChg>
      <pc:sldChg chg="modSp mod">
        <pc:chgData name="Henrotte Jean-François" userId="c5307b1c-5e75-428e-b41f-9ea2af6209b3" providerId="ADAL" clId="{6088F384-6A54-473A-BD06-82EDF68F66F8}" dt="2026-03-28T23:16:46.048" v="17" actId="20577"/>
        <pc:sldMkLst>
          <pc:docMk/>
          <pc:sldMk cId="4262266682" sldId="401"/>
        </pc:sldMkLst>
        <pc:spChg chg="mod">
          <ac:chgData name="Henrotte Jean-François" userId="c5307b1c-5e75-428e-b41f-9ea2af6209b3" providerId="ADAL" clId="{6088F384-6A54-473A-BD06-82EDF68F66F8}" dt="2026-03-28T23:16:46.048" v="17" actId="20577"/>
          <ac:spMkLst>
            <pc:docMk/>
            <pc:sldMk cId="4262266682" sldId="401"/>
            <ac:spMk id="3" creationId="{FB921605-D0EC-1EC5-D61B-9C9A68DAE6F9}"/>
          </ac:spMkLst>
        </pc:spChg>
      </pc:sldChg>
      <pc:sldChg chg="modSp mod">
        <pc:chgData name="Henrotte Jean-François" userId="c5307b1c-5e75-428e-b41f-9ea2af6209b3" providerId="ADAL" clId="{6088F384-6A54-473A-BD06-82EDF68F66F8}" dt="2026-03-28T23:22:14.016" v="46" actId="20577"/>
        <pc:sldMkLst>
          <pc:docMk/>
          <pc:sldMk cId="676431693" sldId="402"/>
        </pc:sldMkLst>
        <pc:spChg chg="mod">
          <ac:chgData name="Henrotte Jean-François" userId="c5307b1c-5e75-428e-b41f-9ea2af6209b3" providerId="ADAL" clId="{6088F384-6A54-473A-BD06-82EDF68F66F8}" dt="2026-03-28T23:22:14.016" v="46" actId="20577"/>
          <ac:spMkLst>
            <pc:docMk/>
            <pc:sldMk cId="676431693" sldId="402"/>
            <ac:spMk id="3" creationId="{D6A7B4A5-6D3D-F13C-1082-093CE30A57AA}"/>
          </ac:spMkLst>
        </pc:spChg>
      </pc:sldChg>
      <pc:sldChg chg="modSp mod">
        <pc:chgData name="Henrotte Jean-François" userId="c5307b1c-5e75-428e-b41f-9ea2af6209b3" providerId="ADAL" clId="{6088F384-6A54-473A-BD06-82EDF68F66F8}" dt="2026-03-28T23:27:39.390" v="177" actId="20577"/>
        <pc:sldMkLst>
          <pc:docMk/>
          <pc:sldMk cId="2930770872" sldId="403"/>
        </pc:sldMkLst>
        <pc:spChg chg="mod">
          <ac:chgData name="Henrotte Jean-François" userId="c5307b1c-5e75-428e-b41f-9ea2af6209b3" providerId="ADAL" clId="{6088F384-6A54-473A-BD06-82EDF68F66F8}" dt="2026-03-28T23:27:39.390" v="177" actId="20577"/>
          <ac:spMkLst>
            <pc:docMk/>
            <pc:sldMk cId="2930770872" sldId="403"/>
            <ac:spMk id="3" creationId="{F149BBE9-AF67-C140-CBA8-EC935C6E8B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ACE8D-2649-4E2E-8882-35ED01298559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73B9E-7CB0-469D-94C0-07EA8B1C46B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83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6ECA5-BC3F-C571-B63D-0D8B3C507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20D1C5F9-9880-51E7-DDBD-DE20AF151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55A4BA-FC86-0C49-707A-D4FE6BF38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200" b="1" dirty="0"/>
              <a:t>12PM EDT Introduction / 8 minutes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/>
              <a:t>Modérateur : contexte, présentation des intervenants et objectif du panel</a:t>
            </a:r>
          </a:p>
          <a:p>
            <a:pPr marL="0" indent="0">
              <a:buNone/>
            </a:pPr>
            <a:r>
              <a:rPr lang="fr-FR" sz="1200" b="1" dirty="0"/>
              <a:t>12h08PM EDT Fondements et principes essentiels des législations relatives à la protection des renseignements personnels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4 min / intervenant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5 min Q&amp;A</a:t>
            </a:r>
            <a:endParaRPr lang="fr-FR" sz="1200" dirty="0"/>
          </a:p>
          <a:p>
            <a:pPr marL="0" indent="0">
              <a:buNone/>
            </a:pPr>
            <a:r>
              <a:rPr lang="fr-FR" sz="1200" b="1" dirty="0"/>
              <a:t>12h25 EDT Droits des personnes concernées et les obligations du responsable des renseignements personnels dans un cabinet d’avocats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5 min / intervenant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5 min Q&amp;A</a:t>
            </a:r>
            <a:endParaRPr lang="fr-FR" sz="1200" dirty="0"/>
          </a:p>
          <a:p>
            <a:pPr marL="0" indent="0">
              <a:buNone/>
            </a:pPr>
            <a:r>
              <a:rPr lang="fr-CA" sz="1200" b="1" dirty="0"/>
              <a:t>12h45PM EDT </a:t>
            </a:r>
            <a:r>
              <a:rPr lang="fr-FR" sz="1200" b="1" dirty="0"/>
              <a:t>Principes et obligations du secret professionnel à l’épreuve des outils numériques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5 min / intervenant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5 min Q&amp;A</a:t>
            </a:r>
          </a:p>
          <a:p>
            <a:pPr marL="0" indent="0">
              <a:buNone/>
            </a:pPr>
            <a:r>
              <a:rPr lang="fr-CA" sz="1200" b="1" dirty="0"/>
              <a:t>1h05PM EDT </a:t>
            </a:r>
            <a:r>
              <a:rPr lang="fr-FR" sz="1200" b="1" dirty="0"/>
              <a:t>Défi de l’IA : entraînement des modèles, confidentialité, externalisation, responsabilité et traçabilité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5 min / intervenant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5 min Q&amp;A</a:t>
            </a:r>
            <a:endParaRPr lang="fr-FR" sz="1200" dirty="0"/>
          </a:p>
          <a:p>
            <a:pPr marL="0" indent="0">
              <a:buNone/>
            </a:pPr>
            <a:r>
              <a:rPr lang="fr-CA" sz="1200" b="1" dirty="0"/>
              <a:t>1h25PM EDT </a:t>
            </a:r>
            <a:r>
              <a:rPr lang="fr-FR" sz="1200" b="1" dirty="0">
                <a:solidFill>
                  <a:srgbClr val="3C3C3B"/>
                </a:solidFill>
              </a:rPr>
              <a:t>Contrôles et risques de sanctions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4 min / intervenant</a:t>
            </a:r>
          </a:p>
          <a:p>
            <a:pPr marL="0" indent="0">
              <a:buNone/>
            </a:pPr>
            <a:r>
              <a:rPr lang="fr-CA" sz="1200" b="1" dirty="0"/>
              <a:t>1h37PM EDT </a:t>
            </a:r>
            <a:r>
              <a:rPr lang="fr-FR" sz="1200" b="1" dirty="0">
                <a:solidFill>
                  <a:srgbClr val="3C3C3B"/>
                </a:solidFill>
              </a:rPr>
              <a:t>Cas pratiques / Retour d’expérience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5 minutes / intervenant</a:t>
            </a:r>
          </a:p>
          <a:p>
            <a:pPr marL="0" indent="0">
              <a:buNone/>
            </a:pPr>
            <a:r>
              <a:rPr lang="fr-FR" sz="1200" b="1" dirty="0"/>
              <a:t>1h52 Clôture / Ce que l’on retient</a:t>
            </a:r>
          </a:p>
          <a:p>
            <a:pPr marL="0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 5 minutes modérateur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1200" dirty="0"/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71A4D9-43C3-5F5A-53DC-78746F179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0727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31667-166B-EADB-9322-076CACAB0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49F1DE12-D6AC-D23F-F94F-3861594A1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CDE662-354D-BA9D-2BD8-BBF692862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E10577-D94C-313B-9A78-453EE1364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47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898EF-FAAE-802F-6FCF-B891779B0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9CD62780-C111-F641-8C58-F9D9B6141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845A53-8261-BA9B-3B97-AD8410F5B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E37F2B-6BEB-1939-0554-FB5DE185E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2675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8D3E8-FF70-B364-9E20-ACA9823A9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42613FE8-0F54-93C9-C1B2-483BA9ECE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4858135-8E6E-1B48-B4F4-884A905D6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86DE44-6D41-70D1-5229-75B10EF0A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81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6B53E-97F7-67F4-39CD-30B28BE36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17001C60-1836-CC06-4969-E1B0D129C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AA3A9E-D7F2-07CD-8D2A-59849BF2B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CE0762-4560-E43E-E2ED-D4609A2EF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3819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A04F5-C9EE-8A1D-C978-64F327589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480610A1-127E-D9F4-1833-1C2C20D43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E0A336-FEB8-DEA7-F15D-685F89B5D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6229B0-9761-8C26-88C8-8B231ADA1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7560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ACDED-1289-5381-204B-81202B9D5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9DD8F465-89D2-EAF5-20A1-6449AADF5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0CCF529-FCDA-5627-5636-59966524A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88DCCA-DAD3-B026-07BF-A2BAB1762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14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ED14E-023E-95B7-1FF8-024FB8C90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0DADE53B-F86E-8025-5FAC-84E759157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27D22E-D2AD-D2B8-1EB9-717CB8E73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9CED1A-931F-C67B-AEB6-C5648D244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6372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B1FE2-1864-DFAD-8C02-4DA5947F3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89CFDE25-0AB9-505D-E428-797E1AB72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9C2B6F-E566-CEBA-8730-160400076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BBBF4E-C7D4-A924-319F-31E09D8A2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725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D278D-DAE2-538C-59C3-8D57E535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3CDAF580-E6D1-9DB0-8A0C-580BA08CA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816FF4-7B44-F031-56F9-86F84A289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68D3A0-8C2C-AC65-D3AA-DCCA36EBB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590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119B1-5BAE-D656-F05C-330E2D347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15EE88FD-7497-F466-A2F0-8ED8AC506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72CBE8-CD2C-BA47-3B6A-D92112CAC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0219BC-C81A-0806-AD6F-90AC806D3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398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2E254-3858-93ED-BF04-1792F69B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23C38B68-19C5-DD62-10C1-49655B209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6878F54-D7DA-41C8-7DCA-8C1DBF67F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938A35-16BB-E144-617A-1EFF37E4E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9768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CD0B0-93D3-DFEE-69C3-27F7369D5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DB7567E5-F953-8BEE-CC3C-28091A11E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FFB846-753A-11D4-466C-9DA5638F3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1FAEE6-82FD-B7BC-3DBF-C9C8C46E4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632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780BD-31C0-5D79-B65F-4619E5B4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5E503982-2147-B3EA-D4BD-EA5D8C16F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67D545E-3F1D-52E8-A4B6-C4DCD3113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B9E2BA-BC0D-8B86-F33D-E52BD8810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276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3FCF-D351-AF49-6797-90391F35A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4F7734E6-6C56-0267-4BF3-746D4FEDA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A78EDE-D7C3-171E-0010-3FD64A860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DDF92C-3961-F507-4BA7-D8D037045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3591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337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4273C-DD2A-0158-7F6F-0AFB4C9D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D5F8CCAB-BB3C-9DF3-4D05-09BA972AA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4E50674-77FD-347E-44AF-6F7C99134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8919B-2022-E673-D34C-E67A9EE29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467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CDC54-598C-13F5-27F7-B37ACBCDC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8B0444D6-A96A-F927-0A73-F7F9C7D82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D472E4-8046-611A-5499-0C40F78EB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EA3319-2454-015C-F501-90EDC8AD5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998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D4F6-E958-4132-DB88-DCC07A5DC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B52C9AD3-A832-710A-A3DA-2801ACE73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040325-2B64-2269-9130-8DC29A5BF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/ mise en contexte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pourquoi ce webinaire, les trois questions centrales</a:t>
            </a:r>
          </a:p>
          <a:p>
            <a:endParaRPr lang="fr-CA" dirty="0"/>
          </a:p>
          <a:p>
            <a:pPr lvl="0"/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 Comment concilier protection des renseignements personnels / données personnelles, secrets professionnels et outils numériques</a:t>
            </a:r>
          </a:p>
          <a:p>
            <a:pPr lvl="0"/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Quels sont les risques concrets pour les avocats qui n’adoptent pas les bonnes pratiques </a:t>
            </a:r>
          </a:p>
          <a:p>
            <a:pPr lvl="0"/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Quelles mesures adopter pour rester conforme sans freiner l’innovation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2BB9E9-4A3A-C022-6D5F-25596749C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310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D4B9-88B4-7FA3-250D-A289EAC06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9AFC6F41-5F77-2F71-F6C0-EE8D1E4A2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4877B7-254B-91F0-00A9-E3B2431F5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671BD5-C1F0-6725-196C-E8D5D84B4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30E4-AA68-41E2-8E78-29107DECAF63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1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262AE-19F3-D889-E824-CEE9CA87F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740497B9-5896-B1C3-E613-F917B62D0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A33571D-0EEC-C005-D528-DD84FD35D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6EB7EA-EB75-2D9E-9800-74831A257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221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F9D77-94EE-BC60-EE00-744FB722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E5E84A6F-28CE-24EB-27E0-15FBA3E2F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E8A650-C2AF-C939-8CDE-E966C6CD0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DB236E-481F-67C2-F77E-5CCB51C60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22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A390C-5430-96D4-5DD7-601B66F76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C55A6B94-66C2-C021-624B-75E5466E1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688F0F8-A332-1358-F3CD-362F0BA80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16859F-7B65-E56D-0248-3700E42C6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3B9E-7CB0-469D-94C0-07EA8B1C46B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67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F3921-5ACF-4EFB-D06D-9DFB73FE5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86F56D-3D82-2E96-4D2D-AA8E588D2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9A53EA-6938-649C-0098-88A3FF8E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33E444-66EE-FBAF-3B8F-E771E1EA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A1921-7FAC-AB1A-2F88-49745A59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707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DC63A-BDF6-6F23-A7E0-0A05BD9F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B001FD-B96A-232E-BD7C-EB0A5D617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C986EE-A9BB-1DAE-63DB-3C907F1D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57E47F-30C5-0463-2C1B-12F2B99E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AC25D-C044-5EE0-AD9D-D0869049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97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EB9933-4DEA-33D8-E27A-200CD2798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0976FD-AE77-D2C9-38D4-583EDE1ED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F5A3C6-06E8-E725-A53D-AD5FF46E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2F6993-C8A9-E8A3-8BD1-D17F9560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588D24-E95C-E309-1B7F-02B187A8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878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F62A2-4C74-6299-9176-0885241A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7ACC6F-26D0-1FBC-EC60-7D5A689D0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76C0BD-E80E-2686-0082-3BB8D24B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0AF962-CFF1-36DB-B0DD-9D870C9F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B62BD0-F146-95D2-4AF6-06F0757B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69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41483-6A7D-6DDB-5BAA-07BB50F7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117520-5E5F-D830-56D1-D941B0DD6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78CABA-5CFE-8BB4-D033-68E8C4AC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87839-621B-7694-FB44-D0DDA62E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569F4-3B42-3AC7-6931-0D7A24E1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311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C5F42-9C46-3BE6-DFD2-7D57108F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A79A84-073D-C9B9-A8A9-A9DDC3A2E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35F286-4CCA-E2BA-E28A-42DC58CF6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822F25-6548-0294-493C-5A2615B7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12BE88-FA5A-E95E-D63D-B80410BD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357F7F-18F3-682E-D7C2-3C716065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72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FD0A0-9923-9466-0D71-2132AFCD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EE8569-A5EA-82B0-861E-6264990F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6486AE-FAF9-D0E7-F2BE-8AA35B7E1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7D193E-5081-97D6-0808-2FF3DD8A6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95A1FE-F833-A3D5-5CCE-A8549AC17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D779AE-DCCB-9F78-2565-14EED8F7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2734CF6-F4FE-3E1E-92B6-96317688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B31E26-6406-646B-0BAD-98CAF753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22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9A174-DB01-DCB2-7006-755D4180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272484-E731-6F13-558E-5F50EEC6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32A146-FA32-1738-25E7-A6689B8F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4F190F-EB89-FAB2-00CC-8BB100A6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972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7E5E84-0359-F137-D87D-5A7F3996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6CA956-F004-8B92-D99C-D6E6CC0B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31CE7E-DF39-3003-ADF1-EE8E11FA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181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FA185-ED16-0022-DE5C-EFE1DC5C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D27778-AB8F-5523-15A9-8999AE599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C585EA-1DC1-E6AA-9B28-E960CED45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E7860F-BAD2-94C8-958F-212FDE11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DD3E5B-E6DD-8291-68EC-8D8340D2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1DF174-13F9-927A-0E9B-AA1E6E29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32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29687-ECF6-5D16-FF6F-42F373C2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6D8A66-7665-7D8C-57F2-B38EAA082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E28A9E-170A-6C91-EA48-BBA4DFF83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ABACE8-61D1-B13A-567C-F078DF47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C98627-6E37-15B1-D1FB-21A7CE7B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E8C345-A577-F1E8-61A7-BCF0751D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77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403C43-4CB1-AD83-D038-A5E9F2A9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8E6613-1F02-F7F0-45CF-62F36CFC7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B188C-B26B-E8AD-29EC-DD708C26C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75BA3B-38EA-4A84-ACBD-160B524F2722}" type="datetimeFigureOut">
              <a:rPr lang="fr-CA" smtClean="0"/>
              <a:t>2026-03-29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59A4AF-06A2-4B2F-882F-54AD86797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D462F5-0883-C0D2-0BDA-0B94B5A53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FB36BB-26B0-4CF0-96A6-907F1BB150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006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jpg"/><Relationship Id="rId2" Type="http://schemas.openxmlformats.org/officeDocument/2006/relationships/tags" Target="../tags/tag2.xml"/><Relationship Id="rId16" Type="http://schemas.openxmlformats.org/officeDocument/2006/relationships/image" Target="../media/image2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tags" Target="../tags/tag54.xml"/><Relationship Id="rId21" Type="http://schemas.openxmlformats.org/officeDocument/2006/relationships/image" Target="../media/image20.svg"/><Relationship Id="rId7" Type="http://schemas.openxmlformats.org/officeDocument/2006/relationships/tags" Target="../tags/tag58.xml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tags" Target="../tags/tag5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15" Type="http://schemas.openxmlformats.org/officeDocument/2006/relationships/image" Target="../media/image14.svg"/><Relationship Id="rId10" Type="http://schemas.openxmlformats.org/officeDocument/2006/relationships/tags" Target="../tags/tag61.xml"/><Relationship Id="rId19" Type="http://schemas.openxmlformats.org/officeDocument/2006/relationships/image" Target="../media/image18.sv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21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9B54D-E385-64C2-8756-F845BA0C3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6AF6742F-2FAF-96F7-7A96-C0707154CD2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5061863"/>
            <a:ext cx="12192000" cy="1906064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682C7CCA-8D62-02E2-756F-6EA0F3D694AB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FDDD5991-23C7-A8DD-A4DC-CD21E2765A51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8">
            <a:extLst>
              <a:ext uri="{FF2B5EF4-FFF2-40B4-BE49-F238E27FC236}">
                <a16:creationId xmlns:a16="http://schemas.microsoft.com/office/drawing/2014/main" id="{7E7BA422-915B-7452-AF13-64195BAD20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91625" y="463247"/>
            <a:ext cx="2553560" cy="1243094"/>
          </a:xfrm>
          <a:custGeom>
            <a:avLst/>
            <a:gdLst/>
            <a:ahLst/>
            <a:cxnLst/>
            <a:rect l="l" t="t" r="r" b="b"/>
            <a:pathLst>
              <a:path w="2692143" h="1310557">
                <a:moveTo>
                  <a:pt x="0" y="0"/>
                </a:moveTo>
                <a:lnTo>
                  <a:pt x="2692142" y="0"/>
                </a:lnTo>
                <a:lnTo>
                  <a:pt x="2692142" y="1310557"/>
                </a:lnTo>
                <a:lnTo>
                  <a:pt x="0" y="131055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518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95DA79A-9595-2741-3BFE-FC4D183989A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64300" y="634924"/>
            <a:ext cx="4984569" cy="41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762"/>
              </a:lnSpc>
            </a:pPr>
            <a:r>
              <a:rPr lang="en-US" sz="1600" dirty="0" err="1">
                <a:solidFill>
                  <a:srgbClr val="730032"/>
                </a:solidFill>
                <a:latin typeface="Montserrat Medium"/>
              </a:rPr>
              <a:t>Visioconférence</a:t>
            </a:r>
            <a:r>
              <a:rPr lang="en-US" sz="1600" dirty="0">
                <a:solidFill>
                  <a:srgbClr val="730032"/>
                </a:solidFill>
                <a:latin typeface="Montserrat Medium"/>
              </a:rPr>
              <a:t> | 30 mars 2026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ED6C3B6C-716C-F130-31DD-7E20536D9BF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81208" y="2194426"/>
            <a:ext cx="1106764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dirty="0">
                <a:solidFill>
                  <a:srgbClr val="5A5A5A"/>
                </a:solidFill>
                <a:latin typeface="Montserrat Medium" pitchFamily="2" charset="0"/>
              </a:rPr>
              <a:t>Protection des données et secret professionnel à l’ère des logiciels de gestion et de l’IA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ABABBD0F-3975-55AE-BEAA-E91DD01B55B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1525" y="5398951"/>
            <a:ext cx="4047133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cap="all" dirty="0">
                <a:solidFill>
                  <a:srgbClr val="A8764A"/>
                </a:solidFill>
                <a:latin typeface="Montserrat Medium"/>
              </a:rPr>
              <a:t>VOS Conférenciers</a:t>
            </a:r>
          </a:p>
        </p:txBody>
      </p:sp>
      <p:pic>
        <p:nvPicPr>
          <p:cNvPr id="5" name="Image 4" descr="Une image contenant Visage humain, personne, collier, habits&#10;&#10;Le contenu généré par l’IA peut être incorrect.">
            <a:extLst>
              <a:ext uri="{FF2B5EF4-FFF2-40B4-BE49-F238E27FC236}">
                <a16:creationId xmlns:a16="http://schemas.microsoft.com/office/drawing/2014/main" id="{63CEBCEC-B45A-B58A-691A-7E919C576EA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20" y="3799132"/>
            <a:ext cx="2371919" cy="2456450"/>
          </a:xfrm>
          <a:prstGeom prst="rect">
            <a:avLst/>
          </a:prstGeom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ED6556E8-D006-B34F-1A28-2D2A0CC4A6B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14320" y="6399918"/>
            <a:ext cx="2371919" cy="20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300" dirty="0">
                <a:solidFill>
                  <a:srgbClr val="5A5A5A"/>
                </a:solidFill>
                <a:latin typeface="Montserrat Medium" pitchFamily="2" charset="0"/>
              </a:rPr>
              <a:t>M</a:t>
            </a:r>
            <a:r>
              <a:rPr lang="fr-FR" sz="1300" baseline="30000" dirty="0">
                <a:solidFill>
                  <a:srgbClr val="5A5A5A"/>
                </a:solidFill>
                <a:latin typeface="Montserrat Medium" pitchFamily="2" charset="0"/>
              </a:rPr>
              <a:t>e</a:t>
            </a:r>
            <a:r>
              <a:rPr lang="fr-FR" sz="1300" dirty="0">
                <a:solidFill>
                  <a:srgbClr val="5A5A5A"/>
                </a:solidFill>
                <a:latin typeface="Montserrat Medium" pitchFamily="2" charset="0"/>
              </a:rPr>
              <a:t> Dany Guimond-Valcourt</a:t>
            </a:r>
          </a:p>
        </p:txBody>
      </p:sp>
      <p:pic>
        <p:nvPicPr>
          <p:cNvPr id="7" name="Image 6" descr="Une image contenant Visage humain, personne, vêtements habillés, habits&#10;&#10;Le contenu généré par l’IA peut être incorrect.">
            <a:extLst>
              <a:ext uri="{FF2B5EF4-FFF2-40B4-BE49-F238E27FC236}">
                <a16:creationId xmlns:a16="http://schemas.microsoft.com/office/drawing/2014/main" id="{D728DB5D-2161-CDE3-55ED-8665D53EC27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4" y="3799132"/>
            <a:ext cx="2456450" cy="2456450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30F7D3F1-2548-AE6E-8379-0E95B4C829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617200" y="6415047"/>
            <a:ext cx="2371919" cy="20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300" dirty="0">
                <a:solidFill>
                  <a:srgbClr val="5A5A5A"/>
                </a:solidFill>
                <a:latin typeface="Montserrat Medium" pitchFamily="2" charset="0"/>
              </a:rPr>
              <a:t>M</a:t>
            </a:r>
            <a:r>
              <a:rPr lang="fr-FR" sz="1300" baseline="30000" dirty="0">
                <a:solidFill>
                  <a:srgbClr val="5A5A5A"/>
                </a:solidFill>
                <a:latin typeface="Montserrat Medium" pitchFamily="2" charset="0"/>
              </a:rPr>
              <a:t>e</a:t>
            </a:r>
            <a:r>
              <a:rPr lang="fr-FR" sz="1300" dirty="0">
                <a:solidFill>
                  <a:srgbClr val="5A5A5A"/>
                </a:solidFill>
                <a:latin typeface="Montserrat Medium" pitchFamily="2" charset="0"/>
              </a:rPr>
              <a:t> Jean-François Henrotte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D734D3-F0AD-9A21-BA68-649CC3F3ADB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403" y="3799133"/>
            <a:ext cx="2456450" cy="2456450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DEDCE952-73CB-8FD5-9D36-21049F8BEA6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404600" y="6415046"/>
            <a:ext cx="2371919" cy="20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300" dirty="0">
                <a:solidFill>
                  <a:srgbClr val="5A5A5A"/>
                </a:solidFill>
                <a:latin typeface="Montserrat Medium" pitchFamily="2" charset="0"/>
              </a:rPr>
              <a:t>M</a:t>
            </a:r>
            <a:r>
              <a:rPr lang="fr-FR" sz="1300" baseline="30000" dirty="0">
                <a:solidFill>
                  <a:srgbClr val="5A5A5A"/>
                </a:solidFill>
                <a:latin typeface="Montserrat Medium" pitchFamily="2" charset="0"/>
              </a:rPr>
              <a:t>e</a:t>
            </a:r>
            <a:r>
              <a:rPr lang="fr-FR" sz="1300" dirty="0">
                <a:solidFill>
                  <a:srgbClr val="5A5A5A"/>
                </a:solidFill>
                <a:latin typeface="Montserrat Medium" pitchFamily="2" charset="0"/>
              </a:rPr>
              <a:t> Léon Patrice </a:t>
            </a:r>
            <a:r>
              <a:rPr lang="fr-FR" sz="1300" dirty="0" err="1">
                <a:solidFill>
                  <a:srgbClr val="5A5A5A"/>
                </a:solidFill>
                <a:latin typeface="Montserrat Medium" pitchFamily="2" charset="0"/>
              </a:rPr>
              <a:t>Sarr</a:t>
            </a:r>
            <a:endParaRPr lang="fr-FR" sz="1300" dirty="0">
              <a:solidFill>
                <a:srgbClr val="5A5A5A"/>
              </a:solidFill>
              <a:latin typeface="Montserrat Medium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010008-EE6F-9325-4F2F-2041FBEC4EC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8" y="611473"/>
            <a:ext cx="3148694" cy="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B5142-A059-CCC5-CAD9-B98913368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CD7CF8-F04E-63E0-8CAE-0D922762700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Notions de base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6466EF-09BD-38B9-44DC-0673982492E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Ces législations encadrent les traitements de données à caractère personnel.</a:t>
            </a:r>
          </a:p>
          <a:p>
            <a:r>
              <a:rPr lang="fr-BE" dirty="0"/>
              <a:t>Qu’est-ce qu’une donnée à caractère personnel / renseignement personnel ?</a:t>
            </a:r>
          </a:p>
          <a:p>
            <a:r>
              <a:rPr lang="fr-BE" dirty="0"/>
              <a:t>Qu’est-ce qu’un traitement ?</a:t>
            </a:r>
          </a:p>
        </p:txBody>
      </p:sp>
    </p:spTree>
    <p:extLst>
      <p:ext uri="{BB962C8B-B14F-4D97-AF65-F5344CB8AC3E}">
        <p14:creationId xmlns:p14="http://schemas.microsoft.com/office/powerpoint/2010/main" val="42897742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92A14-2029-C273-8432-07A2C4ADC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DE2C530-405A-2AEC-B23A-F1842153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723550"/>
            <a:ext cx="5894490" cy="46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F3C2A92-3685-6CA4-0CB2-94310F9FB35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5376325" cy="1719072"/>
          </a:xfrm>
        </p:spPr>
        <p:txBody>
          <a:bodyPr anchor="b">
            <a:normAutofit/>
          </a:bodyPr>
          <a:lstStyle/>
          <a:p>
            <a:r>
              <a:rPr lang="fr-BE" sz="3800" dirty="0"/>
              <a:t>Principes essentiels Canada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5A8707-2633-4D30-740A-9B0F643D4D1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19"/>
            <a:ext cx="5731765" cy="442065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/>
              <a:t>On ne débute pas par quelle loi s’applique, on débute plutôt par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 Comprendre qui est l’organisation et comment elle fonctionne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 Dans quel secteur elle opère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 Puis on détermine notamment le cadre applicable, le niveau de réglementation et les attentes en matière de sécurité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 Certains secteurs possèdent des obligations accrues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 Intelligence artificielle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C1ECB68-8F61-2FAE-BDC4-DFC2D01AFB22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B480ECB-28EF-F18E-EB65-F7D84E5ED9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9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51944-C64D-82FE-6CBB-1963B1586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E2F828E-F7B0-307E-CD76-F686136D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909" y="723550"/>
            <a:ext cx="7513981" cy="5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92890B4-BB35-F408-5105-F3B611A534D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5376325" cy="1719072"/>
          </a:xfrm>
        </p:spPr>
        <p:txBody>
          <a:bodyPr anchor="b">
            <a:normAutofit/>
          </a:bodyPr>
          <a:lstStyle/>
          <a:p>
            <a:r>
              <a:rPr lang="fr-BE" sz="3800" dirty="0"/>
              <a:t>Principes essentiels Canada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5D517-6D89-B470-7E5F-8DF68E2B21A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19"/>
            <a:ext cx="4489705" cy="442065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dirty="0"/>
              <a:t>Encadrement et obligations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2200" dirty="0"/>
              <a:t>Lois et règlements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2200" dirty="0"/>
              <a:t>Normes et cadres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2200" dirty="0"/>
              <a:t>Pratiques sectorielles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2200" dirty="0"/>
              <a:t>Lignes directrices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2200" dirty="0"/>
              <a:t>Guides</a:t>
            </a:r>
            <a:endParaRPr lang="fr-BE" sz="2200" dirty="0"/>
          </a:p>
          <a:p>
            <a:pPr marL="0" indent="0" algn="r">
              <a:buNone/>
            </a:pPr>
            <a:endParaRPr lang="fr-FR" sz="2200" dirty="0"/>
          </a:p>
          <a:p>
            <a:pPr marL="0" indent="0">
              <a:buNone/>
            </a:pPr>
            <a:endParaRPr lang="fr-BE" sz="2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B83CB65-515B-BED1-6B31-C522A74240FC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2EAD5249-9E99-92E5-7DEC-2C62684D9E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188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42405-273C-6CB5-9B75-E7F1B0D59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B0265CE-4140-4205-F8EA-4EFDD27B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6157" y="205879"/>
            <a:ext cx="6299297" cy="501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1EF313E-9652-31C0-D87E-3B5632807A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5376325" cy="1719072"/>
          </a:xfrm>
        </p:spPr>
        <p:txBody>
          <a:bodyPr anchor="b">
            <a:normAutofit/>
          </a:bodyPr>
          <a:lstStyle/>
          <a:p>
            <a:r>
              <a:rPr lang="fr-BE" sz="3800" dirty="0"/>
              <a:t>Aperçu du paysage législatif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94F60A-4910-FBC7-5B5E-F6D1BDA8E9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20"/>
            <a:ext cx="11036346" cy="41692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Fédéral </a:t>
            </a:r>
          </a:p>
          <a:p>
            <a:r>
              <a:rPr lang="fr-FR" sz="1800" dirty="0"/>
              <a:t>Loi sur la protection des renseignements personnels (LPRP) L.R.C. (1985), ch. P‑21</a:t>
            </a:r>
          </a:p>
          <a:p>
            <a:r>
              <a:rPr lang="fr-FR" sz="1800" dirty="0"/>
              <a:t>Loi sur l’accès à l’information (L.R.C. (1985), ch. A-1)</a:t>
            </a:r>
          </a:p>
          <a:p>
            <a:r>
              <a:rPr lang="fr-FR" sz="1800" dirty="0"/>
              <a:t>Loi sur la protection des renseignements personnels et les documents électroniques (LPRPDE / PIPEDA) – Secteur privé L.C. 2000, ch. 5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Provincial | Québec </a:t>
            </a:r>
          </a:p>
          <a:p>
            <a:r>
              <a:rPr lang="fr-FR" sz="1800" dirty="0"/>
              <a:t>Loi sur la protection des renseignements personnels dans le secteur privé « Loi 25 »</a:t>
            </a:r>
          </a:p>
          <a:p>
            <a:r>
              <a:rPr lang="fr-FR" sz="1800" dirty="0"/>
              <a:t>Loi sur l’accès aux documents des organismes publics et sur la protection des renseignements personnels « Loi sur l’accès »</a:t>
            </a:r>
          </a:p>
          <a:p>
            <a:r>
              <a:rPr lang="fr-FR" sz="1800" dirty="0"/>
              <a:t>Loi sur les renseignements de santé et de services sociaux « Loi 5 »</a:t>
            </a:r>
          </a:p>
          <a:p>
            <a:r>
              <a:rPr lang="fr-FR" sz="1800" dirty="0"/>
              <a:t>Loi concernant le cadre juridique des technologies de l’information (LCCJTI)</a:t>
            </a:r>
          </a:p>
          <a:p>
            <a:r>
              <a:rPr lang="fr-FR" sz="1800" dirty="0"/>
              <a:t>Charte des droits et libertés de la personne (L.R.Q., c. C-12) </a:t>
            </a:r>
          </a:p>
          <a:p>
            <a:r>
              <a:rPr lang="fr-FR" sz="1800" dirty="0"/>
              <a:t>Code civil du Québec (C.c.Q.)</a:t>
            </a:r>
          </a:p>
          <a:p>
            <a:pPr marL="0" indent="0">
              <a:buNone/>
            </a:pPr>
            <a:endParaRPr lang="fr-BE" sz="18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6FD66D7-92FB-C688-C594-0979B8379A00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4314B406-6372-41AA-FEB0-DCAB964FE1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563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F686F-CFD2-665F-1D7C-FCC2CB1F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E6120E7-8E8F-D235-5C8D-1C4C03C94F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11175242" cy="1719072"/>
          </a:xfrm>
        </p:spPr>
        <p:txBody>
          <a:bodyPr anchor="b">
            <a:normAutofit/>
          </a:bodyPr>
          <a:lstStyle/>
          <a:p>
            <a:r>
              <a:rPr lang="fr-BE" sz="3800" dirty="0"/>
              <a:t>Aperçu du paysage normatif</a:t>
            </a:r>
            <a:br>
              <a:rPr lang="fr-BE" sz="3800" dirty="0"/>
            </a:br>
            <a:r>
              <a:rPr lang="fr-BE" sz="3800" dirty="0"/>
              <a:t>Renseignements personnels </a:t>
            </a:r>
            <a:r>
              <a:rPr lang="fr-BE" sz="2000" dirty="0"/>
              <a:t>*notamment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F9135-A99A-06E9-0CBA-098480DB0ED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19"/>
            <a:ext cx="11036346" cy="4406483"/>
          </a:xfrm>
        </p:spPr>
        <p:txBody>
          <a:bodyPr numCol="2" anchor="t">
            <a:noAutofit/>
          </a:bodyPr>
          <a:lstStyle/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</a:rPr>
              <a:t>ISO</a:t>
            </a:r>
          </a:p>
          <a:p>
            <a:r>
              <a:rPr lang="fr-FR" sz="1400" dirty="0"/>
              <a:t>ISO/IEC 27701 – </a:t>
            </a:r>
            <a:r>
              <a:rPr lang="fr-FR" sz="1400" i="1" dirty="0" err="1"/>
              <a:t>Privacy</a:t>
            </a:r>
            <a:r>
              <a:rPr lang="fr-FR" sz="1400" i="1" dirty="0"/>
              <a:t> Information Management System </a:t>
            </a:r>
            <a:r>
              <a:rPr lang="fr-FR" sz="1400" dirty="0"/>
              <a:t>(PIMS)</a:t>
            </a:r>
          </a:p>
          <a:p>
            <a:r>
              <a:rPr lang="fr-FR" sz="1400" dirty="0"/>
              <a:t>ISO/IEC 29100 – Cadre de protection de la vie privée</a:t>
            </a:r>
          </a:p>
          <a:p>
            <a:r>
              <a:rPr lang="fr-FR" sz="1400" dirty="0"/>
              <a:t>ISO/IEC 29134 – Évaluations d’impact sur la vie privée</a:t>
            </a:r>
          </a:p>
          <a:p>
            <a:r>
              <a:rPr lang="fr-FR" sz="1400" dirty="0"/>
              <a:t>ISO/IEC 27552 – Anonymisation et </a:t>
            </a:r>
            <a:r>
              <a:rPr lang="fr-FR" sz="1400" dirty="0" err="1"/>
              <a:t>pseudonymisation</a:t>
            </a:r>
            <a:endParaRPr lang="fr-FR" sz="1400" dirty="0"/>
          </a:p>
          <a:p>
            <a:r>
              <a:rPr lang="fr-FR" sz="1400" dirty="0"/>
              <a:t>ISO/IEC 27018 – Données personnelles dans les environnements cloud</a:t>
            </a:r>
          </a:p>
          <a:p>
            <a:r>
              <a:rPr lang="fr-FR" sz="1400" dirty="0"/>
              <a:t>ISO/IEC 27001 – Système de management de la sécurité de l’information (SMSI)</a:t>
            </a:r>
          </a:p>
          <a:p>
            <a:r>
              <a:rPr lang="fr-FR" sz="1400" dirty="0"/>
              <a:t>ISO/IEC 27002 – Mesures de sécurité</a:t>
            </a:r>
          </a:p>
          <a:p>
            <a:r>
              <a:rPr lang="fr-FR" sz="1400" dirty="0"/>
              <a:t>ISO/IEC 27005 – Gestion des risques de sécurité de l’information</a:t>
            </a:r>
          </a:p>
          <a:p>
            <a:r>
              <a:rPr lang="fr-FR" sz="1400" dirty="0"/>
              <a:t>ISO/IEC 27017 – Sécurité du </a:t>
            </a:r>
            <a:r>
              <a:rPr lang="fr-FR" sz="1400" i="1" dirty="0"/>
              <a:t>cloud</a:t>
            </a:r>
          </a:p>
          <a:p>
            <a:r>
              <a:rPr lang="fr-FR" sz="1400" dirty="0"/>
              <a:t>ISO/IEC 27018 – Protection des données personnelles dans le </a:t>
            </a:r>
            <a:r>
              <a:rPr lang="fr-FR" sz="1400" i="1" dirty="0"/>
              <a:t>cloud</a:t>
            </a:r>
          </a:p>
          <a:p>
            <a:r>
              <a:rPr lang="fr-FR" sz="1400" dirty="0"/>
              <a:t>ISO/IEC 27701 – </a:t>
            </a:r>
            <a:r>
              <a:rPr lang="fr-FR" sz="1400" i="1" dirty="0"/>
              <a:t>Management</a:t>
            </a:r>
            <a:r>
              <a:rPr lang="fr-FR" sz="1400" dirty="0"/>
              <a:t> de la protection des renseignements personnels 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</a:rPr>
              <a:t>Normes spécifiques</a:t>
            </a:r>
          </a:p>
          <a:p>
            <a:r>
              <a:rPr lang="fr-FR" sz="1400" dirty="0"/>
              <a:t>PCI‑DSS </a:t>
            </a:r>
            <a:r>
              <a:rPr lang="en-US" sz="1400" dirty="0"/>
              <a:t>(</a:t>
            </a:r>
            <a:r>
              <a:rPr lang="en-US" sz="1400" i="1" dirty="0"/>
              <a:t>Payment Card Industry Data Security Standard</a:t>
            </a:r>
            <a:r>
              <a:rPr lang="en-US" sz="1400" dirty="0"/>
              <a:t>) </a:t>
            </a:r>
            <a:endParaRPr lang="fr-FR" sz="1400" dirty="0"/>
          </a:p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</a:rPr>
              <a:t>Cadre de référence et autres certifications</a:t>
            </a:r>
          </a:p>
          <a:p>
            <a:r>
              <a:rPr lang="fr-FR" altLang="en-US" sz="1400" dirty="0"/>
              <a:t>Guide de sécurité pour les solutions de système d’information - Canada</a:t>
            </a:r>
          </a:p>
          <a:p>
            <a:r>
              <a:rPr lang="fr-FR" sz="1400" dirty="0"/>
              <a:t>NIST </a:t>
            </a:r>
            <a:r>
              <a:rPr lang="fr-FR" sz="1400" i="1" dirty="0"/>
              <a:t>(</a:t>
            </a:r>
            <a:r>
              <a:rPr lang="fr-FR" sz="1400" i="1" dirty="0" err="1"/>
              <a:t>Cybersecurity</a:t>
            </a:r>
            <a:r>
              <a:rPr lang="fr-FR" sz="1400" i="1" dirty="0"/>
              <a:t> Framework)</a:t>
            </a:r>
            <a:r>
              <a:rPr lang="fr-FR" sz="1400" dirty="0"/>
              <a:t> </a:t>
            </a:r>
          </a:p>
          <a:p>
            <a:r>
              <a:rPr lang="fr-FR" sz="1400" dirty="0"/>
              <a:t>CIS </a:t>
            </a:r>
            <a:r>
              <a:rPr lang="fr-FR" sz="1400" i="1" dirty="0"/>
              <a:t>Critical Security Controls </a:t>
            </a:r>
          </a:p>
          <a:p>
            <a:r>
              <a:rPr lang="en-US" sz="1400" dirty="0"/>
              <a:t>CMMC </a:t>
            </a:r>
            <a:r>
              <a:rPr lang="en-US" sz="1400" i="1" dirty="0"/>
              <a:t>Cybersecurity Maturity Model Certification</a:t>
            </a:r>
          </a:p>
          <a:p>
            <a:r>
              <a:rPr lang="en-US" sz="1400" dirty="0"/>
              <a:t>COBIT</a:t>
            </a:r>
            <a:r>
              <a:rPr lang="en-US" sz="1400" i="1" dirty="0"/>
              <a:t> (Control Objectives for Information and Related Technology) </a:t>
            </a:r>
          </a:p>
          <a:p>
            <a:r>
              <a:rPr lang="fr-FR" altLang="en-US" sz="1400" dirty="0"/>
              <a:t>SOC 2 (</a:t>
            </a:r>
            <a:r>
              <a:rPr lang="fr-FR" altLang="en-US" sz="1400" i="1" dirty="0"/>
              <a:t>System and </a:t>
            </a:r>
            <a:r>
              <a:rPr lang="fr-FR" altLang="en-US" sz="1400" i="1" dirty="0" err="1"/>
              <a:t>Organization</a:t>
            </a:r>
            <a:r>
              <a:rPr lang="fr-FR" altLang="en-US" sz="1400" i="1" dirty="0"/>
              <a:t> Controls 2</a:t>
            </a:r>
            <a:r>
              <a:rPr lang="fr-FR" altLang="en-US" sz="1400" dirty="0"/>
              <a:t>)</a:t>
            </a:r>
            <a:endParaRPr lang="en-US" sz="1400" i="1" dirty="0"/>
          </a:p>
          <a:p>
            <a:endParaRPr lang="fr-FR" sz="1400" dirty="0"/>
          </a:p>
          <a:p>
            <a:endParaRPr lang="fr-FR" sz="14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EA86C98-084D-1817-0673-9C76F9B29C99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4CD0B2D5-95C2-2CBE-CE46-020157BB5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25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F0A01-25F3-8DEA-4944-5BBFE92A4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B9E888B-282B-9891-FEC5-D2310AFD874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11175242" cy="1719072"/>
          </a:xfrm>
        </p:spPr>
        <p:txBody>
          <a:bodyPr anchor="b">
            <a:normAutofit/>
          </a:bodyPr>
          <a:lstStyle/>
          <a:p>
            <a:r>
              <a:rPr lang="fr-BE" sz="3800" dirty="0"/>
              <a:t>Aperçu du paysage normatif</a:t>
            </a:r>
            <a:br>
              <a:rPr lang="fr-BE" sz="3800" dirty="0"/>
            </a:br>
            <a:r>
              <a:rPr lang="fr-BE" sz="3800" dirty="0"/>
              <a:t>Intelligence artificielle </a:t>
            </a:r>
            <a:r>
              <a:rPr lang="fr-BE" sz="2000" dirty="0"/>
              <a:t>*notamment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8ACBD8-74A3-D6B6-EF3E-BACCEB88D12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20"/>
            <a:ext cx="11036346" cy="4169200"/>
          </a:xfrm>
        </p:spPr>
        <p:txBody>
          <a:bodyPr numCol="2" anchor="t">
            <a:no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FF0000"/>
                </a:solidFill>
              </a:rPr>
              <a:t>États-Unis</a:t>
            </a:r>
          </a:p>
          <a:p>
            <a:r>
              <a:rPr lang="fr-FR" sz="1600" dirty="0"/>
              <a:t>NIST </a:t>
            </a:r>
            <a:r>
              <a:rPr lang="fr-FR" sz="1600" i="1" dirty="0"/>
              <a:t>AI Risk Management Framework</a:t>
            </a:r>
            <a:r>
              <a:rPr lang="fr-FR" sz="1600" dirty="0"/>
              <a:t> (AI RMF)</a:t>
            </a:r>
          </a:p>
          <a:p>
            <a:r>
              <a:rPr lang="fr-FR" sz="1600" i="1" dirty="0" err="1"/>
              <a:t>Executive</a:t>
            </a:r>
            <a:r>
              <a:rPr lang="fr-FR" sz="1600" i="1" dirty="0"/>
              <a:t> </a:t>
            </a:r>
            <a:r>
              <a:rPr lang="fr-FR" sz="1600" i="1" dirty="0" err="1"/>
              <a:t>Orders</a:t>
            </a:r>
            <a:r>
              <a:rPr lang="fr-FR" sz="1600" dirty="0"/>
              <a:t> sur l’IA (Maison‑Blanche)</a:t>
            </a:r>
          </a:p>
          <a:p>
            <a:r>
              <a:rPr lang="fr-FR" sz="1600" dirty="0"/>
              <a:t>CIS </a:t>
            </a:r>
            <a:r>
              <a:rPr lang="fr-FR" sz="1600" i="1" dirty="0"/>
              <a:t>Critical Security Controls </a:t>
            </a:r>
          </a:p>
          <a:p>
            <a:r>
              <a:rPr lang="fr-FR" sz="1600" dirty="0"/>
              <a:t>Californie AB‑2655 (</a:t>
            </a:r>
            <a:r>
              <a:rPr lang="fr-FR" sz="1600" i="1" dirty="0" err="1"/>
              <a:t>Deepfake</a:t>
            </a:r>
            <a:r>
              <a:rPr lang="fr-FR" sz="1600" i="1" dirty="0"/>
              <a:t> </a:t>
            </a:r>
            <a:r>
              <a:rPr lang="fr-FR" sz="1600" i="1" dirty="0" err="1"/>
              <a:t>Deception</a:t>
            </a:r>
            <a:r>
              <a:rPr lang="fr-FR" sz="1600" i="1" dirty="0"/>
              <a:t> </a:t>
            </a:r>
            <a:r>
              <a:rPr lang="fr-FR" sz="1600" i="1" dirty="0" err="1"/>
              <a:t>Act</a:t>
            </a:r>
            <a:r>
              <a:rPr lang="fr-FR" sz="1600" dirty="0"/>
              <a:t>)</a:t>
            </a:r>
          </a:p>
          <a:p>
            <a:pPr marL="0" indent="0">
              <a:buNone/>
            </a:pPr>
            <a:r>
              <a:rPr lang="fr-FR" sz="1600" b="1" dirty="0">
                <a:solidFill>
                  <a:srgbClr val="FF0000"/>
                </a:solidFill>
              </a:rPr>
              <a:t>Union européenne</a:t>
            </a:r>
          </a:p>
          <a:p>
            <a:r>
              <a:rPr lang="fr-FR" sz="1600" dirty="0"/>
              <a:t>EU AI </a:t>
            </a:r>
            <a:r>
              <a:rPr lang="fr-FR" sz="1600" dirty="0" err="1"/>
              <a:t>Act</a:t>
            </a:r>
            <a:endParaRPr lang="fr-FR" sz="1600" dirty="0"/>
          </a:p>
          <a:p>
            <a:r>
              <a:rPr lang="fr-FR" sz="1600" i="1" dirty="0"/>
              <a:t>AI </a:t>
            </a:r>
            <a:r>
              <a:rPr lang="fr-FR" sz="1600" i="1" dirty="0" err="1"/>
              <a:t>Cybersecurity</a:t>
            </a:r>
            <a:r>
              <a:rPr lang="fr-FR" sz="1600" i="1" dirty="0"/>
              <a:t> </a:t>
            </a:r>
            <a:r>
              <a:rPr lang="fr-FR" sz="1600" dirty="0"/>
              <a:t>– ETSI EN 304 223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marL="0" indent="0">
              <a:buNone/>
            </a:pPr>
            <a:r>
              <a:rPr lang="fr-FR" sz="1600" b="1" dirty="0">
                <a:solidFill>
                  <a:srgbClr val="FF0000"/>
                </a:solidFill>
              </a:rPr>
              <a:t>Global</a:t>
            </a:r>
          </a:p>
          <a:p>
            <a:r>
              <a:rPr lang="fr-FR" sz="1600" dirty="0"/>
              <a:t>ISO/IEC 42001 (</a:t>
            </a:r>
            <a:r>
              <a:rPr lang="fr-FR" sz="1600" i="1" dirty="0"/>
              <a:t>AI Management System</a:t>
            </a:r>
            <a:r>
              <a:rPr lang="fr-FR" sz="1600" dirty="0"/>
              <a:t>)</a:t>
            </a:r>
          </a:p>
          <a:p>
            <a:r>
              <a:rPr lang="fr-FR" sz="1600" dirty="0"/>
              <a:t>ISO/IEC 23894 – Gestion des risques liés à l’IA</a:t>
            </a:r>
          </a:p>
          <a:p>
            <a:r>
              <a:rPr lang="fr-FR" sz="1600" dirty="0"/>
              <a:t>ISO/IEC 22989 – Concepts et terminologie IA</a:t>
            </a:r>
          </a:p>
          <a:p>
            <a:r>
              <a:rPr lang="fr-FR" sz="1600" dirty="0"/>
              <a:t>ISO/IEC 23053 – Cadres pour systèmes d’IA utilisant l’apprentissage automatique</a:t>
            </a:r>
          </a:p>
          <a:p>
            <a:r>
              <a:rPr lang="fr-FR" sz="1600" dirty="0"/>
              <a:t>ISO/IEC 24027 – Biais dans les systèmes d’IA</a:t>
            </a:r>
          </a:p>
          <a:p>
            <a:r>
              <a:rPr lang="fr-FR" sz="1600" dirty="0"/>
              <a:t>ISO/IEC 24028 – Fiabilité des systèmes d’IAISO/IEC 24029 – Robustesse des réseaux neuronaux</a:t>
            </a:r>
          </a:p>
          <a:p>
            <a:r>
              <a:rPr lang="fr-FR" sz="1600" dirty="0"/>
              <a:t>Chine : </a:t>
            </a:r>
            <a:r>
              <a:rPr lang="fr-FR" sz="1600" i="1" dirty="0" err="1"/>
              <a:t>Measures</a:t>
            </a:r>
            <a:r>
              <a:rPr lang="fr-FR" sz="1600" i="1" dirty="0"/>
              <a:t> for </a:t>
            </a:r>
            <a:r>
              <a:rPr lang="fr-FR" sz="1600" i="1" dirty="0" err="1"/>
              <a:t>Labeling</a:t>
            </a:r>
            <a:r>
              <a:rPr lang="fr-FR" sz="1600" i="1" dirty="0"/>
              <a:t> AI‑</a:t>
            </a:r>
            <a:r>
              <a:rPr lang="fr-FR" sz="1600" i="1" dirty="0" err="1"/>
              <a:t>Generated</a:t>
            </a:r>
            <a:r>
              <a:rPr lang="fr-FR" sz="1600" i="1" dirty="0"/>
              <a:t> Content</a:t>
            </a:r>
            <a:r>
              <a:rPr lang="fr-FR" sz="1600" dirty="0"/>
              <a:t> (2025)</a:t>
            </a:r>
          </a:p>
          <a:p>
            <a:pPr marL="0" indent="0">
              <a:buNone/>
            </a:pPr>
            <a:endParaRPr lang="fr-FR" sz="16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CC53AB5-7B50-78C6-90D2-94F76993C983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38A57421-7A3E-EAF1-C197-A8F7977C03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664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FF674-6E06-4457-553E-29EE533E4A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Principes essentiels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A7B4A5-6D3D-F13C-1082-093CE30A57A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fr-BE" dirty="0"/>
              <a:t>Principe de  légalité ou de légitimité dans les législations africaines 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BE" b="1" u="sng" dirty="0">
                <a:solidFill>
                  <a:schemeClr val="tx2"/>
                </a:solidFill>
                <a:latin typeface="Century Gothic" panose="020B0502020202020204" pitchFamily="34" charset="0"/>
                <a:ea typeface="Georgia" charset="0"/>
                <a:cs typeface="Georgia" charset="0"/>
              </a:rPr>
              <a:t>Respect d’une obligation légale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BE" b="1" u="sng" dirty="0">
                <a:solidFill>
                  <a:schemeClr val="tx2"/>
                </a:solidFill>
                <a:latin typeface="Century Gothic" panose="020B0502020202020204" pitchFamily="34" charset="0"/>
                <a:ea typeface="Georgia" charset="0"/>
                <a:cs typeface="Georgia" charset="0"/>
              </a:rPr>
              <a:t>Exécution d’un contrat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BE" b="1" dirty="0">
                <a:solidFill>
                  <a:schemeClr val="tx2"/>
                </a:solidFill>
                <a:latin typeface="Century Gothic" panose="020B0502020202020204" pitchFamily="34" charset="0"/>
                <a:ea typeface="Georgia" charset="0"/>
                <a:cs typeface="Georgia" charset="0"/>
              </a:rPr>
              <a:t>Intérêts vitaux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BE" b="1" dirty="0">
                <a:solidFill>
                  <a:schemeClr val="tx2"/>
                </a:solidFill>
                <a:latin typeface="Century Gothic" panose="020B0502020202020204" pitchFamily="34" charset="0"/>
                <a:ea typeface="Georgia" charset="0"/>
                <a:cs typeface="Georgia" charset="0"/>
              </a:rPr>
              <a:t>Mission d’intérêt public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BE" b="1" u="sng" dirty="0">
                <a:solidFill>
                  <a:schemeClr val="tx2"/>
                </a:solidFill>
                <a:latin typeface="Century Gothic" panose="020B0502020202020204" pitchFamily="34" charset="0"/>
                <a:ea typeface="Georgia" charset="0"/>
                <a:cs typeface="Georgia" charset="0"/>
              </a:rPr>
              <a:t>Consentement</a:t>
            </a:r>
            <a:r>
              <a:rPr lang="fr-BE" b="1" dirty="0">
                <a:solidFill>
                  <a:schemeClr val="tx2"/>
                </a:solidFill>
                <a:latin typeface="Century Gothic" panose="020B0502020202020204" pitchFamily="34" charset="0"/>
                <a:ea typeface="Georgia" charset="0"/>
                <a:cs typeface="Georgia" charset="0"/>
              </a:rPr>
              <a:t> </a:t>
            </a:r>
            <a:r>
              <a:rPr lang="fr-FR" b="1" dirty="0">
                <a:solidFill>
                  <a:schemeClr val="tx2"/>
                </a:solidFill>
                <a:latin typeface="Century Gothic" panose="020B0502020202020204" pitchFamily="34" charset="0"/>
                <a:ea typeface="Georgia" charset="0"/>
                <a:cs typeface="Georgia" charset="0"/>
              </a:rPr>
              <a:t>libre, spécifique, éclairé et univoque</a:t>
            </a:r>
            <a:endParaRPr lang="fr-BE" b="1" dirty="0">
              <a:solidFill>
                <a:schemeClr val="tx2"/>
              </a:solidFill>
              <a:latin typeface="Century Gothic" panose="020B0502020202020204" pitchFamily="34" charset="0"/>
              <a:ea typeface="Georgia" charset="0"/>
              <a:cs typeface="Georgia" charset="0"/>
            </a:endParaRPr>
          </a:p>
          <a:p>
            <a:endParaRPr lang="fr-BE" dirty="0"/>
          </a:p>
          <a:p>
            <a:r>
              <a:rPr lang="fr-BE" dirty="0"/>
              <a:t>Principe de finalité</a:t>
            </a:r>
          </a:p>
          <a:p>
            <a:endParaRPr lang="fr-BE" dirty="0"/>
          </a:p>
          <a:p>
            <a:r>
              <a:rPr lang="fr-BE" dirty="0"/>
              <a:t>Principe de pertinence et d’exactitude</a:t>
            </a:r>
          </a:p>
        </p:txBody>
      </p:sp>
    </p:spTree>
    <p:extLst>
      <p:ext uri="{BB962C8B-B14F-4D97-AF65-F5344CB8AC3E}">
        <p14:creationId xmlns:p14="http://schemas.microsoft.com/office/powerpoint/2010/main" val="67643169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437A3-9707-3ADD-9528-C6EE448F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C8CEF6E-8996-C438-4178-202D2E549DB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11175242" cy="1719072"/>
          </a:xfrm>
        </p:spPr>
        <p:txBody>
          <a:bodyPr anchor="b">
            <a:normAutofit/>
          </a:bodyPr>
          <a:lstStyle/>
          <a:p>
            <a:r>
              <a:rPr lang="fr-BE" sz="3800" dirty="0"/>
              <a:t>Principes essentiels | Québec</a:t>
            </a:r>
            <a:endParaRPr lang="fr-BE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E75820-F3C4-05B8-EDAF-1CB448284BB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20"/>
            <a:ext cx="11036346" cy="4169200"/>
          </a:xfrm>
        </p:spPr>
        <p:txBody>
          <a:bodyPr numCol="2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b="1" dirty="0"/>
              <a:t>Fondement : vie privée et responsabilité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b="1" dirty="0"/>
              <a:t>Encadrement en amont </a:t>
            </a:r>
            <a:r>
              <a:rPr lang="fr-FR" sz="2000" b="1" i="1" dirty="0"/>
              <a:t>« </a:t>
            </a:r>
            <a:r>
              <a:rPr lang="fr-FR" sz="2000" b="1" i="1" dirty="0" err="1"/>
              <a:t>privacy</a:t>
            </a:r>
            <a:r>
              <a:rPr lang="fr-FR" sz="2000" b="1" i="1" dirty="0"/>
              <a:t> by design »</a:t>
            </a:r>
          </a:p>
          <a:p>
            <a:pPr lvl="1"/>
            <a:r>
              <a:rPr lang="fr-FR" sz="2000" dirty="0"/>
              <a:t>Détermination des finalités</a:t>
            </a:r>
          </a:p>
          <a:p>
            <a:pPr lvl="1"/>
            <a:r>
              <a:rPr lang="fr-FR" sz="2000" dirty="0"/>
              <a:t>Limitation de la collecte</a:t>
            </a:r>
          </a:p>
          <a:p>
            <a:pPr lvl="1"/>
            <a:r>
              <a:rPr lang="fr-FR" sz="2000" dirty="0"/>
              <a:t>Consentement </a:t>
            </a:r>
          </a:p>
          <a:p>
            <a:pPr lvl="1"/>
            <a:r>
              <a:rPr lang="fr-FR" sz="2000" dirty="0"/>
              <a:t>Évaluation des facteurs relatifs à la vie privée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b="1" dirty="0"/>
              <a:t>Cycle de vie des renseignements</a:t>
            </a:r>
          </a:p>
          <a:p>
            <a:pPr lvl="1"/>
            <a:r>
              <a:rPr lang="fr-FR" sz="2000" dirty="0"/>
              <a:t>Utilisation, communication et conservation (Destruction ou anonymisation)</a:t>
            </a:r>
          </a:p>
          <a:p>
            <a:pPr lvl="1"/>
            <a:r>
              <a:rPr lang="fr-FR" sz="2000" dirty="0"/>
              <a:t>Exactitude 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Sécurité</a:t>
            </a:r>
          </a:p>
          <a:p>
            <a:pPr lvl="1"/>
            <a:r>
              <a:rPr lang="fr-FR" sz="2000" dirty="0"/>
              <a:t>Mesures de sécurité</a:t>
            </a:r>
          </a:p>
          <a:p>
            <a:pPr lvl="1"/>
            <a:r>
              <a:rPr lang="fr-FR" sz="2000" dirty="0"/>
              <a:t>Incident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Droits des personnes concernées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Recours et sanctions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B68DA44-80C4-F04E-72A2-CA2C11E3712A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6432D103-E0D6-CC9B-1D94-F2A6EC142D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846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19B8B-2F3D-EA13-3593-1DFFDD0CE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DDA9E66C-3FF4-2D86-95A0-CC0D678A4F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485900"/>
            <a:ext cx="12192000" cy="5470525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0FB748B9-7C35-B7A3-3275-9FFD25944E37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559AED82-C6CA-D808-2E4E-49BDBB92ACA4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3980CFA-070F-A1E3-C01D-BB2837D4689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6800" y="2682498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3C3C3B"/>
                </a:solidFill>
              </a:rPr>
              <a:t>Droits des personnes concernées et les obligations du responsable des renseignements personnels dans un cabinet d’avocats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0665BDFF-2D60-7E7E-6CD4-D4CD1CEEE179}"/>
              </a:ext>
            </a:extLst>
          </p:cNvPr>
          <p:cNvSpPr/>
          <p:nvPr/>
        </p:nvSpPr>
        <p:spPr>
          <a:xfrm>
            <a:off x="9286504" y="118364"/>
            <a:ext cx="2692143" cy="1310557"/>
          </a:xfrm>
          <a:custGeom>
            <a:avLst/>
            <a:gdLst/>
            <a:ahLst/>
            <a:cxnLst/>
            <a:rect l="l" t="t" r="r" b="b"/>
            <a:pathLst>
              <a:path w="2692143" h="1310557">
                <a:moveTo>
                  <a:pt x="0" y="0"/>
                </a:moveTo>
                <a:lnTo>
                  <a:pt x="2692142" y="0"/>
                </a:lnTo>
                <a:lnTo>
                  <a:pt x="2692142" y="1310557"/>
                </a:lnTo>
                <a:lnTo>
                  <a:pt x="0" y="1310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8"/>
            </a:stretch>
          </a:blipFill>
        </p:spPr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65C36E-3FD9-9C44-C13E-12BC9CA85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0" y="347563"/>
            <a:ext cx="3148694" cy="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7856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4EF0CA-3F40-177E-F212-FC204C32AEE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Droits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FA642B-0D1B-2790-8F67-296DA17DD53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9442" y="5878285"/>
            <a:ext cx="10515600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BE" dirty="0"/>
              <a:t>Comment concilier ces droits avec le secret professionnel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36202B-7530-EA15-DBCA-E0058EA6C4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45188" y="4823460"/>
            <a:ext cx="434340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fr-BE" sz="1400" baseline="-250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Graphique 4" descr="Dossier ouvert avec un remplissage uni">
            <a:extLst>
              <a:ext uri="{FF2B5EF4-FFF2-40B4-BE49-F238E27FC236}">
                <a16:creationId xmlns:a16="http://schemas.microsoft.com/office/drawing/2014/main" id="{15B4BD48-F9F9-37B5-F252-612882AD66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475" y="1869282"/>
            <a:ext cx="914400" cy="914400"/>
          </a:xfrm>
          <a:prstGeom prst="rect">
            <a:avLst/>
          </a:prstGeom>
        </p:spPr>
      </p:pic>
      <p:pic>
        <p:nvPicPr>
          <p:cNvPr id="6" name="Graphique 5" descr="Informations avec un remplissage uni">
            <a:extLst>
              <a:ext uri="{FF2B5EF4-FFF2-40B4-BE49-F238E27FC236}">
                <a16:creationId xmlns:a16="http://schemas.microsoft.com/office/drawing/2014/main" id="{23A694B3-AD1E-B9F7-2ECF-6057C0297C4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1388" y="1831113"/>
            <a:ext cx="914400" cy="914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C470D74-D999-BE56-225B-2C3A73D38C4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097188" y="2915319"/>
            <a:ext cx="768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Droit d’information		    	     Droit d’accès 		</a:t>
            </a:r>
            <a:endParaRPr lang="fr-BE" dirty="0"/>
          </a:p>
        </p:txBody>
      </p:sp>
      <p:pic>
        <p:nvPicPr>
          <p:cNvPr id="8" name="Graphique 7" descr="Gomme avec un remplissage uni">
            <a:extLst>
              <a:ext uri="{FF2B5EF4-FFF2-40B4-BE49-F238E27FC236}">
                <a16:creationId xmlns:a16="http://schemas.microsoft.com/office/drawing/2014/main" id="{CEBA07EF-DCBB-E27C-2174-BE1D2BC6389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38800" y="3841982"/>
            <a:ext cx="914400" cy="914400"/>
          </a:xfrm>
          <a:prstGeom prst="rect">
            <a:avLst/>
          </a:prstGeom>
        </p:spPr>
      </p:pic>
      <p:pic>
        <p:nvPicPr>
          <p:cNvPr id="9" name="Graphique 8" descr="Panneau d’interdiction avec un remplissage uni">
            <a:extLst>
              <a:ext uri="{FF2B5EF4-FFF2-40B4-BE49-F238E27FC236}">
                <a16:creationId xmlns:a16="http://schemas.microsoft.com/office/drawing/2014/main" id="{2BE9D164-46E4-8CF9-2402-41C946DF0A7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44598" y="3841982"/>
            <a:ext cx="914400" cy="914400"/>
          </a:xfrm>
          <a:prstGeom prst="rect">
            <a:avLst/>
          </a:prstGeom>
        </p:spPr>
      </p:pic>
      <p:pic>
        <p:nvPicPr>
          <p:cNvPr id="10" name="Graphique 9" descr="Crayon avec un remplissage uni">
            <a:extLst>
              <a:ext uri="{FF2B5EF4-FFF2-40B4-BE49-F238E27FC236}">
                <a16:creationId xmlns:a16="http://schemas.microsoft.com/office/drawing/2014/main" id="{1466B004-DFFB-D5FD-6A19-F689CD41C9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66988" y="3841982"/>
            <a:ext cx="914400" cy="914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C00CC61-B972-6C88-A1F6-35281CDB269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879528" y="5086734"/>
            <a:ext cx="85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Droit de rectification	           Droit à la suppression 		    Droit d’opposition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89575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2774A-F67E-5DFD-E002-C1DAE2A7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8F613081-3F18-2E91-A8B3-33645DDD212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698170"/>
            <a:ext cx="12192000" cy="5258255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FA04A5A7-A4AE-E811-B991-9B6D4A694CA5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D2121D66-0AEE-C10F-FD25-B2AEE0013604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DDFC6183-1E6D-8215-FA54-2B4CE0356D1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8806" y="632059"/>
            <a:ext cx="1734616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4000" dirty="0">
                <a:solidFill>
                  <a:srgbClr val="5A5A5A"/>
                </a:solidFill>
                <a:latin typeface="Montserrat Medium" pitchFamily="2" charset="0"/>
              </a:rPr>
              <a:t>M</a:t>
            </a:r>
            <a:r>
              <a:rPr lang="fr-FR" sz="4000" baseline="30000" dirty="0">
                <a:solidFill>
                  <a:srgbClr val="5A5A5A"/>
                </a:solidFill>
                <a:latin typeface="Montserrat Medium" pitchFamily="2" charset="0"/>
              </a:rPr>
              <a:t>e</a:t>
            </a:r>
            <a:r>
              <a:rPr lang="fr-FR" sz="4000" dirty="0">
                <a:solidFill>
                  <a:srgbClr val="5A5A5A"/>
                </a:solidFill>
                <a:latin typeface="Montserrat Medium" pitchFamily="2" charset="0"/>
              </a:rPr>
              <a:t> Jean-François </a:t>
            </a:r>
            <a:r>
              <a:rPr lang="fr-FR" sz="4000" dirty="0" err="1">
                <a:solidFill>
                  <a:srgbClr val="5A5A5A"/>
                </a:solidFill>
                <a:latin typeface="Montserrat Medium" pitchFamily="2" charset="0"/>
              </a:rPr>
              <a:t>Henrotte</a:t>
            </a:r>
            <a:endParaRPr lang="fr-FR" sz="4000" dirty="0">
              <a:solidFill>
                <a:srgbClr val="5A5A5A"/>
              </a:solidFill>
              <a:latin typeface="Montserrat Medium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1B9C57-A1FC-EEFC-CC42-F8EDA1889CC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8744" y="2186812"/>
            <a:ext cx="10702737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Avocat en technologies avancées </a:t>
            </a:r>
            <a:r>
              <a:rPr lang="fr-FR" sz="2000" b="1" dirty="0">
                <a:solidFill>
                  <a:srgbClr val="3C3C3B"/>
                </a:solidFill>
              </a:rPr>
              <a:t>| Lexing - Belgium</a:t>
            </a:r>
          </a:p>
          <a:p>
            <a:pPr marL="457200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Président d’honneur </a:t>
            </a:r>
            <a:r>
              <a:rPr lang="fr-FR" sz="2400" dirty="0">
                <a:solidFill>
                  <a:srgbClr val="3C3C3B"/>
                </a:solidFill>
              </a:rPr>
              <a:t>|</a:t>
            </a:r>
            <a:r>
              <a:rPr lang="fr-FR" sz="2400" b="1" dirty="0">
                <a:solidFill>
                  <a:srgbClr val="3C3C3B"/>
                </a:solidFill>
              </a:rPr>
              <a:t> </a:t>
            </a:r>
            <a:r>
              <a:rPr lang="fr-FR" sz="2000" b="1" dirty="0"/>
              <a:t>Conférence internationale des barreaux (CIB)</a:t>
            </a:r>
            <a:endParaRPr lang="fr-FR" sz="2000" dirty="0">
              <a:solidFill>
                <a:srgbClr val="3C3C3B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Ancien président |</a:t>
            </a:r>
            <a:r>
              <a:rPr lang="fr-FR" dirty="0"/>
              <a:t> Commission TIC </a:t>
            </a:r>
            <a:r>
              <a:rPr lang="fr-FR" dirty="0">
                <a:solidFill>
                  <a:srgbClr val="3C3C3B"/>
                </a:solidFill>
              </a:rPr>
              <a:t>|</a:t>
            </a:r>
            <a:r>
              <a:rPr lang="fr-FR" dirty="0"/>
              <a:t> </a:t>
            </a:r>
            <a:r>
              <a:rPr lang="fr-FR" b="1" dirty="0"/>
              <a:t> Ordre des barreaux francophones et germanophone (AVOCATS.BE)</a:t>
            </a:r>
            <a:endParaRPr lang="fr-FR" sz="2000" b="1" dirty="0">
              <a:solidFill>
                <a:srgbClr val="3C3C3B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Collaborateur</a:t>
            </a:r>
            <a:r>
              <a:rPr lang="fr-FR" sz="2000" i="1" dirty="0">
                <a:solidFill>
                  <a:srgbClr val="3C3C3B"/>
                </a:solidFill>
              </a:rPr>
              <a:t> </a:t>
            </a:r>
            <a:r>
              <a:rPr lang="fr-FR" sz="2000" b="1" dirty="0">
                <a:solidFill>
                  <a:srgbClr val="3C3C3B"/>
                </a:solidFill>
              </a:rPr>
              <a:t>| Université de Liège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Directeur | </a:t>
            </a:r>
            <a:r>
              <a:rPr lang="fr-FR" sz="2000" b="1" dirty="0">
                <a:solidFill>
                  <a:srgbClr val="3C3C3B"/>
                </a:solidFill>
              </a:rPr>
              <a:t>Revue du Droit des Technologies et de l’Information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3C3C3B"/>
              </a:solidFill>
            </a:endParaRPr>
          </a:p>
          <a:p>
            <a:endParaRPr lang="fr-CA" sz="2000" b="1" dirty="0">
              <a:solidFill>
                <a:srgbClr val="B6B4B4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F1E43F-DCB7-E4C5-5C38-1D604A23B2E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31890" y="5903104"/>
            <a:ext cx="2561366" cy="8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486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9C780-774A-E019-1FC2-317A60A15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9CC9B73-08AA-6E49-8FEA-20FBE88E08B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11175242" cy="1719072"/>
          </a:xfrm>
        </p:spPr>
        <p:txBody>
          <a:bodyPr anchor="b">
            <a:normAutofit/>
          </a:bodyPr>
          <a:lstStyle/>
          <a:p>
            <a:r>
              <a:rPr lang="fr-BE" sz="3800" dirty="0"/>
              <a:t>Droits des personnes concernées | Québec</a:t>
            </a:r>
            <a:endParaRPr lang="fr-BE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967CE8-CD5A-D321-4184-16A5A6EADDA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20"/>
            <a:ext cx="11036346" cy="4169200"/>
          </a:xfrm>
        </p:spPr>
        <p:txBody>
          <a:bodyPr numCol="1" anchor="t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Droit de retrait du consentement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Droit d’accès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Droit de rectification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Droit à la portabilité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Droit d’accès d’un proche décédé ou disparu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Droit relatif aux décisions automatisées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Droit à la désindexation et à la cessation de diffusion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Droit d’opposition à l’utilisation des renseignements pour la prospection commerciale ou philanthropique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Droit de plainte et recours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1FC3FD0-1932-E677-DCF9-7D259B5C3AD7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ECBD409-E31E-B37D-5FFF-4FFBBBB47F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007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E1A29-EC79-B1E3-A71E-12BC456839A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Obligations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B5D39-0F38-2C28-5EBF-1FD43E2E10F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Déclarer les activités de traitement  ou demander une autorisation préalable</a:t>
            </a:r>
          </a:p>
          <a:p>
            <a:pPr marL="0" indent="0">
              <a:buNone/>
            </a:pPr>
            <a:r>
              <a:rPr lang="fr-FR" dirty="0"/>
              <a:t>ou</a:t>
            </a:r>
          </a:p>
          <a:p>
            <a:r>
              <a:rPr lang="fr-BE" dirty="0" err="1"/>
              <a:t>Accountability</a:t>
            </a:r>
            <a:endParaRPr lang="fr-FR" dirty="0"/>
          </a:p>
          <a:p>
            <a:r>
              <a:rPr lang="fr-FR" dirty="0"/>
              <a:t>Tenue du registre</a:t>
            </a:r>
          </a:p>
          <a:p>
            <a:r>
              <a:rPr lang="fr-FR" dirty="0"/>
              <a:t>Obligation d’information</a:t>
            </a:r>
          </a:p>
          <a:p>
            <a:r>
              <a:rPr lang="fr-BE" dirty="0"/>
              <a:t>Obligation de confidentialité</a:t>
            </a:r>
          </a:p>
          <a:p>
            <a:r>
              <a:rPr lang="fr-BE" dirty="0"/>
              <a:t>Obligation de sécurité</a:t>
            </a:r>
          </a:p>
        </p:txBody>
      </p:sp>
    </p:spTree>
    <p:extLst>
      <p:ext uri="{BB962C8B-B14F-4D97-AF65-F5344CB8AC3E}">
        <p14:creationId xmlns:p14="http://schemas.microsoft.com/office/powerpoint/2010/main" val="277488538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921605-D0EC-1EC5-D61B-9C9A68DAE6F9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Obligation de conservation</a:t>
            </a:r>
          </a:p>
          <a:p>
            <a:r>
              <a:rPr lang="fr-BE" dirty="0"/>
              <a:t>Obligation de pérennité</a:t>
            </a:r>
          </a:p>
          <a:p>
            <a:r>
              <a:rPr lang="fr-BE" dirty="0"/>
              <a:t>Choix des sous-traitants</a:t>
            </a:r>
          </a:p>
          <a:p>
            <a:r>
              <a:rPr lang="fr-FR" dirty="0"/>
              <a:t>Notification en cas de violation de la sécurité</a:t>
            </a:r>
          </a:p>
          <a:p>
            <a:r>
              <a:rPr lang="fr-BE" dirty="0"/>
              <a:t>Localisation des données</a:t>
            </a:r>
          </a:p>
          <a:p>
            <a:r>
              <a:rPr lang="fr-BE" dirty="0"/>
              <a:t>Désigner un DPD ou DPO? Code de déontologie de l’avocat belge</a:t>
            </a:r>
          </a:p>
          <a:p>
            <a:r>
              <a:rPr lang="fr-BE" dirty="0"/>
              <a:t>Formation interne</a:t>
            </a:r>
          </a:p>
          <a:p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18D18AC-CA79-E872-076E-5DF545C1FC1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/>
              <a:t>Obligations</a:t>
            </a:r>
          </a:p>
        </p:txBody>
      </p:sp>
    </p:spTree>
    <p:extLst>
      <p:ext uri="{BB962C8B-B14F-4D97-AF65-F5344CB8AC3E}">
        <p14:creationId xmlns:p14="http://schemas.microsoft.com/office/powerpoint/2010/main" val="426226668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194CA-7280-2DD9-8315-62D18908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265D093-1E7E-8063-0B42-7C4CCF0B493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11175242" cy="1719072"/>
          </a:xfrm>
        </p:spPr>
        <p:txBody>
          <a:bodyPr anchor="b">
            <a:normAutofit/>
          </a:bodyPr>
          <a:lstStyle/>
          <a:p>
            <a:r>
              <a:rPr lang="fr-FR" sz="3800" dirty="0"/>
              <a:t>Obligations du responsable des renseignements personnels </a:t>
            </a:r>
            <a:r>
              <a:rPr lang="fr-FR" sz="2800" dirty="0"/>
              <a:t>*notamment</a:t>
            </a:r>
            <a:r>
              <a:rPr lang="fr-FR" sz="3800" dirty="0"/>
              <a:t> </a:t>
            </a:r>
            <a:r>
              <a:rPr lang="fr-BE" sz="3800" dirty="0"/>
              <a:t> | Québec</a:t>
            </a:r>
            <a:endParaRPr lang="fr-BE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EF8EAF-08CD-DECF-D61A-06EF9D125B4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20"/>
            <a:ext cx="11036346" cy="4169200"/>
          </a:xfrm>
        </p:spPr>
        <p:txBody>
          <a:bodyPr numCol="1" anchor="t">
            <a:noAutofit/>
          </a:bodyPr>
          <a:lstStyle/>
          <a:p>
            <a:pPr marL="0" indent="0" algn="ctr">
              <a:buNone/>
            </a:pPr>
            <a:r>
              <a:rPr lang="fr-FR" sz="2200" b="1" dirty="0">
                <a:solidFill>
                  <a:srgbClr val="FF0000"/>
                </a:solidFill>
              </a:rPr>
              <a:t>Comprendre son rôle et ses responsabilités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/>
              <a:t> </a:t>
            </a:r>
            <a:r>
              <a:rPr lang="fr-FR" sz="2000" dirty="0"/>
              <a:t>Approuver les politiques et les pratiques de l’entreprise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 Répondre aux demandes d’accès et de rectification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 Communiquer les renseignements dans un format technologique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 Répondre aux demandes de cessation de diffusion, de désindexation et de </a:t>
            </a:r>
            <a:r>
              <a:rPr lang="fr-FR" sz="2000" dirty="0" err="1"/>
              <a:t>réindexation</a:t>
            </a: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 Participer à l’évaluation des facteurs relatifs à la vie privée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 Recevoir et traiter les avis de violation d’obligations de confidentialité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 Offrir de la formation à l’interne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 Agir comme interlocuteur de l’entreprise auprès de la Commission d’accès à l’information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C52E39D-62C9-A2CC-6A21-628261794F3E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D211BC95-F7A8-E5B6-7B6D-D6C25522C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5701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A4A7F-BB1D-4F2F-50CE-F5029BE2A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BBCDD260-FD88-5068-1239-2403C9A458E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485900"/>
            <a:ext cx="12192000" cy="5470525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ECD87D37-A4D3-39D9-EEBA-7B05CB5966CA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3E2208DC-FB25-8D64-8F92-8E1D3F588720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F0DC11D-5D46-A2B1-737D-ADF396B578D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6800" y="2682498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3C3C3B"/>
                </a:solidFill>
              </a:rPr>
              <a:t>Principes et obligations du secret professionnel à l’épreuve des outils numériques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88E2CA90-8898-8352-1CB6-EF6EEA7DD1D4}"/>
              </a:ext>
            </a:extLst>
          </p:cNvPr>
          <p:cNvSpPr/>
          <p:nvPr/>
        </p:nvSpPr>
        <p:spPr>
          <a:xfrm>
            <a:off x="9286504" y="118364"/>
            <a:ext cx="2692143" cy="1310557"/>
          </a:xfrm>
          <a:custGeom>
            <a:avLst/>
            <a:gdLst/>
            <a:ahLst/>
            <a:cxnLst/>
            <a:rect l="l" t="t" r="r" b="b"/>
            <a:pathLst>
              <a:path w="2692143" h="1310557">
                <a:moveTo>
                  <a:pt x="0" y="0"/>
                </a:moveTo>
                <a:lnTo>
                  <a:pt x="2692142" y="0"/>
                </a:lnTo>
                <a:lnTo>
                  <a:pt x="2692142" y="1310557"/>
                </a:lnTo>
                <a:lnTo>
                  <a:pt x="0" y="1310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8"/>
            </a:stretch>
          </a:blipFill>
        </p:spPr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EEABAC-6C3D-820C-D9EE-196816A17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0" y="347563"/>
            <a:ext cx="3148694" cy="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35646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0A37B-E337-3AA1-60C3-84AC60E44116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2370772"/>
            <a:ext cx="10515600" cy="2116455"/>
          </a:xfrm>
        </p:spPr>
        <p:txBody>
          <a:bodyPr/>
          <a:lstStyle/>
          <a:p>
            <a:r>
              <a:rPr lang="fr-BE" dirty="0"/>
              <a:t>Secret professionnel absolu en Europe et Afrique (Code pénal et Code de déontologie)</a:t>
            </a:r>
          </a:p>
          <a:p>
            <a:r>
              <a:rPr lang="fr-BE" dirty="0"/>
              <a:t>Secret partagé à de strictes conditions</a:t>
            </a:r>
          </a:p>
          <a:p>
            <a:pPr marL="0" indent="0">
              <a:buNone/>
            </a:pPr>
            <a:r>
              <a:rPr lang="fr-BE" dirty="0"/>
              <a:t>=&gt; gestion des droits d’accès, sécurité …</a:t>
            </a:r>
          </a:p>
        </p:txBody>
      </p:sp>
    </p:spTree>
    <p:extLst>
      <p:ext uri="{BB962C8B-B14F-4D97-AF65-F5344CB8AC3E}">
        <p14:creationId xmlns:p14="http://schemas.microsoft.com/office/powerpoint/2010/main" val="148033533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C059F-6978-0339-9AA3-00548DD7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8F40A48-5D15-0C68-803B-CC27119FD13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11175242" cy="1719072"/>
          </a:xfrm>
        </p:spPr>
        <p:txBody>
          <a:bodyPr anchor="b">
            <a:normAutofit/>
          </a:bodyPr>
          <a:lstStyle/>
          <a:p>
            <a:r>
              <a:rPr lang="fr-FR" sz="3800" dirty="0"/>
              <a:t>Secret professionnel </a:t>
            </a:r>
            <a:r>
              <a:rPr lang="fr-BE" sz="3800" dirty="0"/>
              <a:t>| Québec</a:t>
            </a:r>
            <a:endParaRPr lang="fr-BE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1515B4-8DF6-8587-AEC5-3AE1D47C5E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20"/>
            <a:ext cx="11036346" cy="4169200"/>
          </a:xfrm>
        </p:spPr>
        <p:txBody>
          <a:bodyPr numCol="1" anchor="t">
            <a:noAutofit/>
          </a:bodyPr>
          <a:lstStyle/>
          <a:p>
            <a:pPr marL="0" indent="0">
              <a:buNone/>
            </a:pPr>
            <a:r>
              <a:rPr lang="fr-FR" sz="2000" b="1" dirty="0"/>
              <a:t>Fondement et encadrement juridique</a:t>
            </a:r>
          </a:p>
          <a:p>
            <a:pPr marL="0" indent="0">
              <a:buNone/>
            </a:pPr>
            <a:r>
              <a:rPr lang="fr-FR" sz="2000" dirty="0"/>
              <a:t>Secret professionnel est protégé par la Charte des droits et libertés de la personne</a:t>
            </a:r>
          </a:p>
          <a:p>
            <a:r>
              <a:rPr lang="fr-FR" sz="2000" dirty="0"/>
              <a:t>Charte des droits et libertés de la personne (Québec)</a:t>
            </a:r>
          </a:p>
          <a:p>
            <a:r>
              <a:rPr lang="fr-FR" sz="2000" dirty="0"/>
              <a:t>Code des professions</a:t>
            </a:r>
          </a:p>
          <a:p>
            <a:r>
              <a:rPr lang="fr-FR" sz="2000" dirty="0"/>
              <a:t>Loi sur le Barreau</a:t>
            </a:r>
          </a:p>
          <a:p>
            <a:r>
              <a:rPr lang="fr-FR" sz="2000" dirty="0"/>
              <a:t>Code de déontologie des avocats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F890AB6-71A9-2571-1276-B0BD9661E6B9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9AA02EDF-8C73-A92E-67D8-B02DF050F7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7882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DC71A-C8A5-0552-51BD-39E144BDE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C2D536C9-97F9-D42F-2C04-EAA87EBD479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485900"/>
            <a:ext cx="12192000" cy="5470525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C092D31D-5014-F600-C68F-B64629AA9EF4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1B2C0F9A-02AC-1604-4FD4-F1A8F0980985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F0CFCF3-30A4-EC45-2C48-8B616347F35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6800" y="2682498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3C3C3B"/>
                </a:solidFill>
              </a:rPr>
              <a:t>Défi de l’IA : entraînement des modèles, confidentialité, externalisation, responsabilité et traçabilité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4BD32914-E55B-70B9-E5F8-CB247281876C}"/>
              </a:ext>
            </a:extLst>
          </p:cNvPr>
          <p:cNvSpPr/>
          <p:nvPr/>
        </p:nvSpPr>
        <p:spPr>
          <a:xfrm>
            <a:off x="9286504" y="118364"/>
            <a:ext cx="2692143" cy="1310557"/>
          </a:xfrm>
          <a:custGeom>
            <a:avLst/>
            <a:gdLst/>
            <a:ahLst/>
            <a:cxnLst/>
            <a:rect l="l" t="t" r="r" b="b"/>
            <a:pathLst>
              <a:path w="2692143" h="1310557">
                <a:moveTo>
                  <a:pt x="0" y="0"/>
                </a:moveTo>
                <a:lnTo>
                  <a:pt x="2692142" y="0"/>
                </a:lnTo>
                <a:lnTo>
                  <a:pt x="2692142" y="1310557"/>
                </a:lnTo>
                <a:lnTo>
                  <a:pt x="0" y="1310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8"/>
            </a:stretch>
          </a:blipFill>
        </p:spPr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2EB99C-B109-43C9-BF1F-4CF6AB769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0" y="347563"/>
            <a:ext cx="3148694" cy="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71578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6F615-23B2-92E2-73EE-CDAC78646F61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fr-BE" dirty="0"/>
              <a:t>Quelle base ? Comment gérer le passé ?</a:t>
            </a:r>
          </a:p>
          <a:p>
            <a:r>
              <a:rPr lang="fr-BE" dirty="0"/>
              <a:t>Contrat de sous-traitance</a:t>
            </a:r>
          </a:p>
          <a:p>
            <a:pPr lvl="1"/>
            <a:r>
              <a:rPr lang="fr-BE" dirty="0"/>
              <a:t>Localisation, Confidentialité…</a:t>
            </a:r>
          </a:p>
          <a:p>
            <a:endParaRPr lang="fr-BE" dirty="0"/>
          </a:p>
          <a:p>
            <a:r>
              <a:rPr lang="fr-BE" dirty="0"/>
              <a:t>Comment concilier IA et secret professionnel ?</a:t>
            </a:r>
          </a:p>
          <a:p>
            <a:pPr lvl="1"/>
            <a:r>
              <a:rPr lang="fr-BE" dirty="0"/>
              <a:t>Adaptation du cadre normatif dans les pays africains </a:t>
            </a:r>
          </a:p>
          <a:p>
            <a:pPr lvl="1"/>
            <a:r>
              <a:rPr lang="fr-BE" dirty="0"/>
              <a:t>Gouvernance interne des usages de l’IA</a:t>
            </a:r>
          </a:p>
          <a:p>
            <a:pPr lvl="1"/>
            <a:r>
              <a:rPr lang="fr-BE" dirty="0"/>
              <a:t>Privilégier les IA fermées ou privées n’utilisant pas les données des clients pour l’entraînement</a:t>
            </a:r>
          </a:p>
          <a:p>
            <a:pPr lvl="1"/>
            <a:r>
              <a:rPr lang="fr-BE" dirty="0"/>
              <a:t>Informer le client de l’usage de l’IA</a:t>
            </a:r>
          </a:p>
        </p:txBody>
      </p:sp>
    </p:spTree>
    <p:extLst>
      <p:ext uri="{BB962C8B-B14F-4D97-AF65-F5344CB8AC3E}">
        <p14:creationId xmlns:p14="http://schemas.microsoft.com/office/powerpoint/2010/main" val="263428250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10578-7DEC-08A1-1836-F6402391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774EB10-7684-160C-917D-F0A66963797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11175242" cy="1719072"/>
          </a:xfrm>
        </p:spPr>
        <p:txBody>
          <a:bodyPr anchor="b">
            <a:normAutofit/>
          </a:bodyPr>
          <a:lstStyle/>
          <a:p>
            <a:r>
              <a:rPr lang="fr-FR" sz="3600" dirty="0">
                <a:solidFill>
                  <a:srgbClr val="3C3C3B"/>
                </a:solidFill>
              </a:rPr>
              <a:t>Défi de l’IA </a:t>
            </a:r>
            <a:r>
              <a:rPr lang="fr-BE" sz="3800" dirty="0"/>
              <a:t>| Perspective au Québec</a:t>
            </a:r>
            <a:endParaRPr lang="fr-BE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DF722-E432-DE96-D815-44449324722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20"/>
            <a:ext cx="10887215" cy="4169200"/>
          </a:xfrm>
        </p:spPr>
        <p:txBody>
          <a:bodyPr numCol="1" anchor="t">
            <a:noAutofit/>
          </a:bodyPr>
          <a:lstStyle/>
          <a:p>
            <a:pPr marL="0" indent="0">
              <a:buNone/>
            </a:pPr>
            <a:r>
              <a:rPr lang="fr-FR" sz="2000" b="1" dirty="0"/>
              <a:t>L’IA repose sur l’usage des données → le droit impose leur limitation → le secret professionnel interdit leur exposition</a:t>
            </a:r>
          </a:p>
          <a:p>
            <a:pPr marL="0" indent="0">
              <a:buNone/>
            </a:pPr>
            <a:r>
              <a:rPr lang="fr-FR" sz="2000" b="1" i="1" dirty="0"/>
              <a:t>Encadrement juridique encore en évolution au Canada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Enjeux juridiques et opérationnels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Gouvernance et contrôle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Confidentialité et secret professionnel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Sécurité des systèmes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Transparence et compréhension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Qualification et encadrement des données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195DA36-E1B8-E780-4EAF-CF628FD42B6E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979AEA2E-E34D-D6F0-1A8B-7388F4FC02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2DB65C1-CCDA-10D0-3B4F-FD14E4517B6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532914" y="2048720"/>
            <a:ext cx="3985236" cy="41692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90842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DE563-36E7-97B2-06DD-C33809AE9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91588349-236F-0170-2A78-A83A2E84464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698170"/>
            <a:ext cx="12192000" cy="5258255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3BE671BE-CF25-7B38-F14C-10D6379408EE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7A32F4BB-91AB-9B28-5AF0-AE7CB2B0142B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731BD493-6AC2-6031-FA26-CD03757D7BE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8806" y="632059"/>
            <a:ext cx="1734616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4000" dirty="0">
                <a:solidFill>
                  <a:srgbClr val="5A5A5A"/>
                </a:solidFill>
                <a:latin typeface="Montserrat Medium" pitchFamily="2" charset="0"/>
              </a:rPr>
              <a:t>M</a:t>
            </a:r>
            <a:r>
              <a:rPr lang="fr-FR" sz="4000" baseline="30000" dirty="0">
                <a:solidFill>
                  <a:srgbClr val="5A5A5A"/>
                </a:solidFill>
                <a:latin typeface="Montserrat Medium" pitchFamily="2" charset="0"/>
              </a:rPr>
              <a:t>e</a:t>
            </a:r>
            <a:r>
              <a:rPr lang="fr-FR" sz="4000" dirty="0">
                <a:solidFill>
                  <a:srgbClr val="5A5A5A"/>
                </a:solidFill>
                <a:latin typeface="Montserrat Medium" pitchFamily="2" charset="0"/>
              </a:rPr>
              <a:t> Léon Patrice </a:t>
            </a:r>
            <a:r>
              <a:rPr lang="fr-FR" sz="4000" dirty="0" err="1">
                <a:solidFill>
                  <a:srgbClr val="5A5A5A"/>
                </a:solidFill>
                <a:latin typeface="Montserrat Medium" pitchFamily="2" charset="0"/>
              </a:rPr>
              <a:t>Sarr</a:t>
            </a:r>
            <a:endParaRPr lang="fr-FR" sz="4000" dirty="0">
              <a:solidFill>
                <a:srgbClr val="5A5A5A"/>
              </a:solidFill>
              <a:latin typeface="Montserrat Medium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2BF949-BD8D-517D-1AAF-B75A60F2E5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8744" y="2186812"/>
            <a:ext cx="10702737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Avocat en technologies, données personnelles, paiements électroniques </a:t>
            </a:r>
            <a:r>
              <a:rPr lang="fr-FR" sz="2000" b="1" dirty="0">
                <a:solidFill>
                  <a:srgbClr val="3C3C3B"/>
                </a:solidFill>
              </a:rPr>
              <a:t>| LPS LAWYERS</a:t>
            </a:r>
          </a:p>
          <a:p>
            <a:pPr marL="432000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Président</a:t>
            </a:r>
            <a:r>
              <a:rPr lang="fr-FR" sz="2000" b="1" dirty="0">
                <a:solidFill>
                  <a:srgbClr val="3C3C3B"/>
                </a:solidFill>
              </a:rPr>
              <a:t> |  Forum Intelligence Artificielle et Droit Africain</a:t>
            </a:r>
          </a:p>
          <a:p>
            <a:pPr marL="432000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Ancien représentant du Barreau du Sénégal </a:t>
            </a:r>
            <a:r>
              <a:rPr lang="fr-FR" sz="2000" b="1" dirty="0">
                <a:solidFill>
                  <a:srgbClr val="3C3C3B"/>
                </a:solidFill>
              </a:rPr>
              <a:t>| Commission des Données Personnelles du Sénégal </a:t>
            </a:r>
          </a:p>
          <a:p>
            <a:pPr marL="432000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Membre  | Conseil scientifique  </a:t>
            </a:r>
            <a:r>
              <a:rPr lang="fr-FR" sz="2000" b="1" dirty="0">
                <a:solidFill>
                  <a:srgbClr val="3C3C3B"/>
                </a:solidFill>
              </a:rPr>
              <a:t>| AKADEMIA DAKAR, école de droit, de gouvernance et de science politique</a:t>
            </a:r>
          </a:p>
          <a:p>
            <a:endParaRPr lang="fr-CA" sz="2000" b="1" dirty="0">
              <a:solidFill>
                <a:srgbClr val="B6B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0899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380F9-D88A-64F7-07D1-39DE464E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D1734B5C-CEF3-9748-D921-C8040B587FD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485900"/>
            <a:ext cx="12192000" cy="5470525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34976342-0D75-24F2-D434-DC3A50B041C8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E7735144-FF05-DC34-92B5-1F5D79E01501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3AFD499-079A-A98D-82C5-03C66B3297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6800" y="3253998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3C3C3B"/>
                </a:solidFill>
              </a:rPr>
              <a:t>Contrôles et risques de sanctions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BD2D9AC4-BA54-0643-68EC-F261E608D3A2}"/>
              </a:ext>
            </a:extLst>
          </p:cNvPr>
          <p:cNvSpPr/>
          <p:nvPr/>
        </p:nvSpPr>
        <p:spPr>
          <a:xfrm>
            <a:off x="9286504" y="118364"/>
            <a:ext cx="2692143" cy="1310557"/>
          </a:xfrm>
          <a:custGeom>
            <a:avLst/>
            <a:gdLst/>
            <a:ahLst/>
            <a:cxnLst/>
            <a:rect l="l" t="t" r="r" b="b"/>
            <a:pathLst>
              <a:path w="2692143" h="1310557">
                <a:moveTo>
                  <a:pt x="0" y="0"/>
                </a:moveTo>
                <a:lnTo>
                  <a:pt x="2692142" y="0"/>
                </a:lnTo>
                <a:lnTo>
                  <a:pt x="2692142" y="1310557"/>
                </a:lnTo>
                <a:lnTo>
                  <a:pt x="0" y="1310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8"/>
            </a:stretch>
          </a:blipFill>
        </p:spPr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C2B5FC-B60F-4657-6FCC-C677318F5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0" y="347563"/>
            <a:ext cx="3148694" cy="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2697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90B52-25C3-8D9D-F6B0-58467A85FC4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sz="2400" dirty="0"/>
              <a:t>Art 76, al. 2 loi 3 décembre 2017 :</a:t>
            </a:r>
          </a:p>
          <a:p>
            <a:pPr marL="0" indent="0" algn="ctr">
              <a:buNone/>
            </a:pPr>
            <a:endParaRPr lang="fr-BE" sz="2400" dirty="0"/>
          </a:p>
          <a:p>
            <a:pPr marL="0" indent="0" algn="ctr">
              <a:buNone/>
            </a:pPr>
            <a:r>
              <a:rPr lang="fr-BE" dirty="0"/>
              <a:t>Sauf accord écrit </a:t>
            </a:r>
          </a:p>
          <a:p>
            <a:pPr marL="0" indent="0" algn="ctr">
              <a:buNone/>
            </a:pPr>
            <a:r>
              <a:rPr lang="fr-BE" dirty="0"/>
              <a:t>ou autorisation du juge d’instruction, </a:t>
            </a:r>
          </a:p>
          <a:p>
            <a:pPr marL="0" indent="0" algn="ctr">
              <a:buNone/>
            </a:pPr>
            <a:r>
              <a:rPr lang="fr-BE" dirty="0"/>
              <a:t>les inspecteurs ne peuvent pas pénétrer dans les locaux d’un </a:t>
            </a:r>
            <a:r>
              <a:rPr lang="fr-BE" b="1" dirty="0"/>
              <a:t>professionnel qui est soumis au secret professionnel</a:t>
            </a:r>
            <a:r>
              <a:rPr lang="fr-BE" dirty="0"/>
              <a:t>, </a:t>
            </a:r>
          </a:p>
          <a:p>
            <a:pPr marL="0" indent="0" algn="ctr">
              <a:buNone/>
            </a:pPr>
            <a:r>
              <a:rPr lang="fr-BE" dirty="0"/>
              <a:t>sans la </a:t>
            </a:r>
            <a:r>
              <a:rPr lang="fr-BE" b="1" dirty="0">
                <a:solidFill>
                  <a:srgbClr val="598400"/>
                </a:solidFill>
              </a:rPr>
              <a:t>présence d’un représentant de l’ordre professionnel.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33775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65159B-741B-E063-9B33-757F0A9DF85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sym typeface="Wingdings" panose="05000000000000000000" pitchFamily="2" charset="2"/>
              </a:rPr>
              <a:t>PV d’infraction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sym typeface="Wingdings" panose="05000000000000000000" pitchFamily="2" charset="2"/>
              </a:rPr>
              <a:t>Puis </a:t>
            </a:r>
            <a:r>
              <a:rPr lang="fr-BE" b="1" dirty="0">
                <a:sym typeface="Wingdings" panose="05000000000000000000" pitchFamily="2" charset="2"/>
              </a:rPr>
              <a:t>procédure écrite devant la section Contentieux</a:t>
            </a:r>
          </a:p>
          <a:p>
            <a:pPr marL="357188" indent="0">
              <a:buNone/>
            </a:pPr>
            <a:r>
              <a:rPr lang="fr-BE" b="1" dirty="0">
                <a:sym typeface="Wingdings" panose="05000000000000000000" pitchFamily="2" charset="2"/>
              </a:rPr>
              <a:t>Possibilité de demander à être entendu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sym typeface="Wingdings" panose="05000000000000000000" pitchFamily="2" charset="2"/>
              </a:rPr>
              <a:t>Différentes sanctions possibles (avertissement, arrêt du traitement, amende…)</a:t>
            </a:r>
          </a:p>
          <a:p>
            <a:pPr marL="357188" indent="0">
              <a:buNone/>
            </a:pPr>
            <a:r>
              <a:rPr lang="fr-BE" dirty="0"/>
              <a:t>Amende </a:t>
            </a:r>
            <a:r>
              <a:rPr lang="fr-BE" b="1" dirty="0"/>
              <a:t>administrative</a:t>
            </a:r>
            <a:r>
              <a:rPr lang="fr-BE" dirty="0"/>
              <a:t> maximum </a:t>
            </a:r>
            <a:r>
              <a:rPr lang="fr-BE" b="1" dirty="0"/>
              <a:t>20.000.000 EUR ou 4% du CA mondial</a:t>
            </a:r>
          </a:p>
          <a:p>
            <a:pPr marL="357188" indent="0">
              <a:buNone/>
            </a:pPr>
            <a:r>
              <a:rPr lang="fr-BE" dirty="0"/>
              <a:t>Mais</a:t>
            </a:r>
            <a:r>
              <a:rPr lang="fr-BE" b="1" dirty="0"/>
              <a:t> doublement </a:t>
            </a:r>
            <a:r>
              <a:rPr lang="fr-BE" dirty="0"/>
              <a:t>possible</a:t>
            </a:r>
            <a:r>
              <a:rPr lang="fr-BE" b="1" dirty="0"/>
              <a:t> en cas de concours d’infractions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sym typeface="Wingdings" panose="05000000000000000000" pitchFamily="2" charset="2"/>
              </a:rPr>
              <a:t>Amende à payer dans les </a:t>
            </a:r>
            <a:r>
              <a:rPr lang="fr-BE" b="1" dirty="0">
                <a:solidFill>
                  <a:schemeClr val="tx2"/>
                </a:solidFill>
                <a:sym typeface="Wingdings" panose="05000000000000000000" pitchFamily="2" charset="2"/>
              </a:rPr>
              <a:t>30 jours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>
                <a:sym typeface="Wingdings" panose="05000000000000000000" pitchFamily="2" charset="2"/>
              </a:rPr>
              <a:t>Recours </a:t>
            </a:r>
            <a:r>
              <a:rPr lang="fr-BE" b="1" dirty="0">
                <a:solidFill>
                  <a:srgbClr val="598400"/>
                </a:solidFill>
                <a:sym typeface="Wingdings" panose="05000000000000000000" pitchFamily="2" charset="2"/>
              </a:rPr>
              <a:t>non suspensif </a:t>
            </a:r>
            <a:r>
              <a:rPr lang="fr-BE" dirty="0">
                <a:sym typeface="Wingdings" panose="05000000000000000000" pitchFamily="2" charset="2"/>
              </a:rPr>
              <a:t>devant la </a:t>
            </a:r>
            <a:r>
              <a:rPr lang="fr-BE" b="1" dirty="0">
                <a:sym typeface="Wingdings" panose="05000000000000000000" pitchFamily="2" charset="2"/>
              </a:rPr>
              <a:t>Cour des marchés </a:t>
            </a:r>
            <a:r>
              <a:rPr lang="fr-BE" dirty="0">
                <a:sym typeface="Wingdings" panose="05000000000000000000" pitchFamily="2" charset="2"/>
              </a:rPr>
              <a:t>(CA Bxl) : délai moyen 419 jours 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sym typeface="Wingdings" panose="05000000000000000000" pitchFamily="2" charset="2"/>
              </a:rPr>
              <a:t>Mais c’est avant tout, un </a:t>
            </a:r>
            <a:r>
              <a:rPr lang="fr-BE" b="1" dirty="0">
                <a:sym typeface="Wingdings" panose="05000000000000000000" pitchFamily="2" charset="2"/>
              </a:rPr>
              <a:t>préjudice d’image </a:t>
            </a:r>
            <a:r>
              <a:rPr lang="fr-BE" dirty="0">
                <a:sym typeface="Wingdings" panose="05000000000000000000" pitchFamily="2" charset="2"/>
              </a:rPr>
              <a:t>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878807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D735D-72ED-E843-8285-6D839BD2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41F9FC9-2131-24B0-E4C7-7A111C75DB2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935" y="-135986"/>
            <a:ext cx="11175242" cy="1719072"/>
          </a:xfrm>
        </p:spPr>
        <p:txBody>
          <a:bodyPr anchor="b">
            <a:normAutofit/>
          </a:bodyPr>
          <a:lstStyle/>
          <a:p>
            <a:r>
              <a:rPr lang="fr-FR" sz="3600" dirty="0">
                <a:solidFill>
                  <a:srgbClr val="3C3C3B"/>
                </a:solidFill>
              </a:rPr>
              <a:t>Contrôles et risques de sanctions </a:t>
            </a:r>
            <a:r>
              <a:rPr lang="fr-BE" sz="3800" dirty="0"/>
              <a:t>| Québec</a:t>
            </a:r>
            <a:endParaRPr lang="fr-BE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62EC80-FCAF-EA78-EB2B-1B481CB8199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35" y="2048720"/>
            <a:ext cx="10887215" cy="4169200"/>
          </a:xfrm>
        </p:spPr>
        <p:txBody>
          <a:bodyPr numCol="1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Sanctions pénales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Sanctions administratives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Sanctions internationales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Conseil de discipline du Barreau du Québec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Recours collectif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Recours individuels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Pouvoirs d’enquête, d’inspection, d’ordonnance et de décision de la Commission d’accès à l’information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E168158-02CF-3091-3E02-CA0D6E2DF4F0}"/>
              </a:ext>
            </a:extLst>
          </p:cNvPr>
          <p:cNvCxnSpPr/>
          <p:nvPr/>
        </p:nvCxnSpPr>
        <p:spPr>
          <a:xfrm>
            <a:off x="654085" y="1736200"/>
            <a:ext cx="4033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81624C3-A460-29D9-0E55-F83A006593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6302090"/>
            <a:ext cx="1090700" cy="426439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25919A3-0109-7E5D-F0EA-3E06B6CAEF4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532914" y="2048720"/>
            <a:ext cx="3985236" cy="41692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7430143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8AB3D-0E40-3249-17DB-E2160F974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FDDB0778-7B04-369F-19B1-66981A466FC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485900"/>
            <a:ext cx="12192000" cy="5470525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5EBD7808-749D-2FA3-5419-DF563BA66216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75293449-76D0-E913-6161-7F8DE8496E67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5C7DE6A-D446-8D88-9E36-F16E1FA0B7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6800" y="3203198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3C3C3B"/>
                </a:solidFill>
              </a:rPr>
              <a:t>Cas pratiques </a:t>
            </a:r>
          </a:p>
          <a:p>
            <a:pPr algn="ctr"/>
            <a:r>
              <a:rPr lang="fr-FR" sz="4000" b="1" dirty="0">
                <a:solidFill>
                  <a:srgbClr val="3C3C3B"/>
                </a:solidFill>
              </a:rPr>
              <a:t>Retour d’expérience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E8B8CFE0-7310-E876-CD23-E1DE64104AC4}"/>
              </a:ext>
            </a:extLst>
          </p:cNvPr>
          <p:cNvSpPr/>
          <p:nvPr/>
        </p:nvSpPr>
        <p:spPr>
          <a:xfrm>
            <a:off x="9286504" y="118364"/>
            <a:ext cx="2692143" cy="1310557"/>
          </a:xfrm>
          <a:custGeom>
            <a:avLst/>
            <a:gdLst/>
            <a:ahLst/>
            <a:cxnLst/>
            <a:rect l="l" t="t" r="r" b="b"/>
            <a:pathLst>
              <a:path w="2692143" h="1310557">
                <a:moveTo>
                  <a:pt x="0" y="0"/>
                </a:moveTo>
                <a:lnTo>
                  <a:pt x="2692142" y="0"/>
                </a:lnTo>
                <a:lnTo>
                  <a:pt x="2692142" y="1310557"/>
                </a:lnTo>
                <a:lnTo>
                  <a:pt x="0" y="1310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8"/>
            </a:stretch>
          </a:blipFill>
        </p:spPr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7FCEF4-863A-9488-57ED-BC422B07A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0" y="347563"/>
            <a:ext cx="3148694" cy="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183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49BBE9-AF67-C140-CBA8-EC935C6E8B6B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Un bourgmestre </a:t>
            </a:r>
            <a:r>
              <a:rPr lang="fr-BE" b="1" dirty="0">
                <a:solidFill>
                  <a:srgbClr val="598400"/>
                </a:solidFill>
              </a:rPr>
              <a:t>« Reply to all » </a:t>
            </a:r>
            <a:r>
              <a:rPr lang="fr-BE" dirty="0"/>
              <a:t>à un e-mail concernant un permis d’urbanisme pour envoyer de la propagande électorale </a:t>
            </a:r>
          </a:p>
          <a:p>
            <a:pPr marL="358775" indent="0">
              <a:buNone/>
            </a:pPr>
            <a:r>
              <a:rPr lang="fr-BE" dirty="0">
                <a:sym typeface="Wingdings" panose="05000000000000000000" pitchFamily="2" charset="2"/>
              </a:rPr>
              <a:t>	 amende administrative : </a:t>
            </a:r>
            <a:r>
              <a:rPr lang="fr-BE" dirty="0"/>
              <a:t>2.000 EUR</a:t>
            </a:r>
          </a:p>
          <a:p>
            <a:endParaRPr lang="fr-BE" b="1" dirty="0">
              <a:solidFill>
                <a:srgbClr val="598400"/>
              </a:solidFill>
            </a:endParaRPr>
          </a:p>
          <a:p>
            <a:r>
              <a:rPr lang="fr-BE" dirty="0"/>
              <a:t>Le site d’un journal ne respecte pas les exigences légales en matière de </a:t>
            </a:r>
            <a:r>
              <a:rPr lang="fr-BE" b="1" dirty="0">
                <a:solidFill>
                  <a:srgbClr val="598400"/>
                </a:solidFill>
              </a:rPr>
              <a:t>cookies </a:t>
            </a:r>
          </a:p>
          <a:p>
            <a:pPr marL="0" indent="0">
              <a:buNone/>
            </a:pPr>
            <a:r>
              <a:rPr lang="fr-BE" b="1" dirty="0">
                <a:solidFill>
                  <a:srgbClr val="598400"/>
                </a:solidFill>
                <a:sym typeface="Wingdings" panose="05000000000000000000" pitchFamily="2" charset="2"/>
              </a:rPr>
              <a:t>	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/>
              <a:t>amende administrative : 50.000 EUR</a:t>
            </a:r>
          </a:p>
        </p:txBody>
      </p:sp>
    </p:spTree>
    <p:extLst>
      <p:ext uri="{BB962C8B-B14F-4D97-AF65-F5344CB8AC3E}">
        <p14:creationId xmlns:p14="http://schemas.microsoft.com/office/powerpoint/2010/main" val="293077087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B40EB8-E0D9-3198-8D1A-44DB50E515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6475" y="5095875"/>
            <a:ext cx="409575" cy="1619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B2DC0A-2B7F-3835-3352-8502112475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300837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7E03970-FCC5-F07C-2B26-BB0335BB2D8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3479861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cap="all" dirty="0">
                <a:solidFill>
                  <a:srgbClr val="6A1831"/>
                </a:solidFill>
              </a:rPr>
              <a:t>ce que l’on doit retenir</a:t>
            </a:r>
          </a:p>
        </p:txBody>
      </p:sp>
      <p:pic>
        <p:nvPicPr>
          <p:cNvPr id="3" name="Image 2" descr="Tasse et soucoupe sur une table">
            <a:extLst>
              <a:ext uri="{FF2B5EF4-FFF2-40B4-BE49-F238E27FC236}">
                <a16:creationId xmlns:a16="http://schemas.microsoft.com/office/drawing/2014/main" id="{B75EB8F5-BB4E-2D1A-342E-FA44BABB70B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5" y="0"/>
            <a:ext cx="8582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814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649F5-B45F-5F8C-9E06-2A05891C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565408C5-4770-168D-F548-02603F4FFB7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698170"/>
            <a:ext cx="12192000" cy="5258255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7056BD67-A65C-C468-1E0A-DCF5FBC48154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6C59E71F-F7B7-B6D2-8417-9F96FBA7A401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78FC76DA-9A0C-1C08-974C-C5721AB1D0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8806" y="632059"/>
            <a:ext cx="1734616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4000" dirty="0">
                <a:solidFill>
                  <a:srgbClr val="5A5A5A"/>
                </a:solidFill>
                <a:latin typeface="Montserrat Medium" pitchFamily="2" charset="0"/>
              </a:rPr>
              <a:t>M</a:t>
            </a:r>
            <a:r>
              <a:rPr lang="fr-FR" sz="4000" baseline="30000" dirty="0">
                <a:solidFill>
                  <a:srgbClr val="5A5A5A"/>
                </a:solidFill>
                <a:latin typeface="Montserrat Medium" pitchFamily="2" charset="0"/>
              </a:rPr>
              <a:t>e</a:t>
            </a:r>
            <a:r>
              <a:rPr lang="fr-FR" sz="4000" dirty="0">
                <a:solidFill>
                  <a:srgbClr val="5A5A5A"/>
                </a:solidFill>
                <a:latin typeface="Montserrat Medium" pitchFamily="2" charset="0"/>
              </a:rPr>
              <a:t> Dany Guimond-Valcourt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5B4906-392F-3B8F-68B9-B69A751FFD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8744" y="2186812"/>
            <a:ext cx="1070273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Avocate en technologies, données et cybersécurité </a:t>
            </a:r>
            <a:r>
              <a:rPr lang="fr-FR" sz="2000" b="1" dirty="0">
                <a:solidFill>
                  <a:srgbClr val="3C3C3B"/>
                </a:solidFill>
              </a:rPr>
              <a:t>| Cabinet LCM Avocats</a:t>
            </a:r>
          </a:p>
          <a:p>
            <a:pPr marL="457200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i="1" dirty="0" err="1">
                <a:solidFill>
                  <a:srgbClr val="3C3C3B"/>
                </a:solidFill>
              </a:rPr>
              <a:t>Breach</a:t>
            </a:r>
            <a:r>
              <a:rPr lang="fr-FR" sz="2000" i="1" dirty="0">
                <a:solidFill>
                  <a:srgbClr val="3C3C3B"/>
                </a:solidFill>
              </a:rPr>
              <a:t> Coach</a:t>
            </a:r>
            <a:r>
              <a:rPr lang="fr-FR" sz="2000" dirty="0">
                <a:solidFill>
                  <a:srgbClr val="3C3C3B"/>
                </a:solidFill>
              </a:rPr>
              <a:t> d’incidents de sécurité &amp; confidentialité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Présidente |</a:t>
            </a:r>
            <a:r>
              <a:rPr lang="fr-FR" sz="2000" b="1" dirty="0">
                <a:solidFill>
                  <a:srgbClr val="3C3C3B"/>
                </a:solidFill>
              </a:rPr>
              <a:t> Comité intégration des technologies du Barreau de Montréal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Chargée de cours </a:t>
            </a:r>
            <a:r>
              <a:rPr lang="fr-FR" sz="2000" b="1" dirty="0">
                <a:solidFill>
                  <a:srgbClr val="3C3C3B"/>
                </a:solidFill>
              </a:rPr>
              <a:t>|</a:t>
            </a:r>
            <a:r>
              <a:rPr lang="fr-FR" sz="2000" dirty="0">
                <a:solidFill>
                  <a:srgbClr val="3C3C3B"/>
                </a:solidFill>
              </a:rPr>
              <a:t> Maîtrise en génie informatique et logiciel</a:t>
            </a:r>
            <a:r>
              <a:rPr lang="fr-FR" sz="2000" b="1" dirty="0">
                <a:solidFill>
                  <a:srgbClr val="3C3C3B"/>
                </a:solidFill>
              </a:rPr>
              <a:t> | Polytechnique Montréal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Chargée de cours </a:t>
            </a:r>
            <a:r>
              <a:rPr lang="fr-FR" sz="2000" b="1" dirty="0">
                <a:solidFill>
                  <a:srgbClr val="3C3C3B"/>
                </a:solidFill>
              </a:rPr>
              <a:t>| </a:t>
            </a:r>
            <a:r>
              <a:rPr lang="fr-FR" sz="2000" dirty="0">
                <a:solidFill>
                  <a:srgbClr val="3C3C3B"/>
                </a:solidFill>
              </a:rPr>
              <a:t>Programme de 2e cycle Droit des affaires et gestion des risques d’entreprise </a:t>
            </a:r>
            <a:r>
              <a:rPr lang="fr-FR" sz="2000" b="1" dirty="0">
                <a:solidFill>
                  <a:srgbClr val="3C3C3B"/>
                </a:solidFill>
              </a:rPr>
              <a:t>| Université de Sherbrooke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C3C3B"/>
                </a:solidFill>
              </a:rPr>
              <a:t>Membre</a:t>
            </a:r>
            <a:r>
              <a:rPr lang="fr-FR" sz="2000" b="1" dirty="0">
                <a:solidFill>
                  <a:srgbClr val="3C3C3B"/>
                </a:solidFill>
              </a:rPr>
              <a:t> | </a:t>
            </a:r>
            <a:r>
              <a:rPr lang="fr-FR" sz="2000" dirty="0">
                <a:solidFill>
                  <a:srgbClr val="3C3C3B"/>
                </a:solidFill>
              </a:rPr>
              <a:t>Comité exécutif - Section de droit de l’information, télécommunications et propriété intellectuelle </a:t>
            </a:r>
            <a:r>
              <a:rPr lang="fr-FR" sz="2000" b="1" dirty="0">
                <a:solidFill>
                  <a:srgbClr val="3C3C3B"/>
                </a:solidFill>
              </a:rPr>
              <a:t>| Association du Barreau Canadien - Division Québec</a:t>
            </a:r>
          </a:p>
          <a:p>
            <a:endParaRPr lang="fr-CA" sz="2000" b="1" dirty="0">
              <a:solidFill>
                <a:srgbClr val="B6B4B4"/>
              </a:solidFill>
            </a:endParaRPr>
          </a:p>
        </p:txBody>
      </p:sp>
      <p:pic>
        <p:nvPicPr>
          <p:cNvPr id="5" name="Picture 2" descr="LCM Avocats Inc - Canada Firm | Best Lawyers">
            <a:extLst>
              <a:ext uri="{FF2B5EF4-FFF2-40B4-BE49-F238E27FC236}">
                <a16:creationId xmlns:a16="http://schemas.microsoft.com/office/drawing/2014/main" id="{32D0A4A6-B97F-BB28-9DBC-2B3118D0D3C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16" y="6017658"/>
            <a:ext cx="2509600" cy="8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2860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320AB-C5A5-4F62-1370-CB7F7EBB8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2455C2-83D5-74DF-0BD4-B544B37E12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6475" y="5095875"/>
            <a:ext cx="409575" cy="1619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C4B6C6-92DE-DD4B-E4E8-90D05020347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85675" y="3167710"/>
            <a:ext cx="373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>
                <a:solidFill>
                  <a:srgbClr val="6A1831"/>
                </a:solidFill>
                <a:latin typeface="Montserrat SemiBold" pitchFamily="2" charset="0"/>
              </a:rPr>
              <a:t>Mise en contexte </a:t>
            </a:r>
          </a:p>
        </p:txBody>
      </p:sp>
      <p:pic>
        <p:nvPicPr>
          <p:cNvPr id="6" name="Image 5" descr="Main tenant un stylo et tapant sur un ordinateur">
            <a:extLst>
              <a:ext uri="{FF2B5EF4-FFF2-40B4-BE49-F238E27FC236}">
                <a16:creationId xmlns:a16="http://schemas.microsoft.com/office/drawing/2014/main" id="{BE8827E8-FCE9-D602-73FA-42EC3AFA5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85"/>
          <a:stretch>
            <a:fillRect/>
          </a:stretch>
        </p:blipFill>
        <p:spPr>
          <a:xfrm>
            <a:off x="5676900" y="0"/>
            <a:ext cx="651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977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CC422-3C7F-3E66-8B60-2AC51307E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ACE1EF94-3906-AD04-F861-5B453B7364F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485900"/>
            <a:ext cx="12192000" cy="5470525"/>
            <a:chOff x="0" y="0"/>
            <a:chExt cx="3331950" cy="157849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C2BD3E9B-C6EE-E0CF-0276-5DA47F2512F8}"/>
                </a:ext>
              </a:extLst>
            </p:cNvPr>
            <p:cNvSpPr/>
            <p:nvPr/>
          </p:nvSpPr>
          <p:spPr>
            <a:xfrm>
              <a:off x="0" y="0"/>
              <a:ext cx="3331950" cy="1578499"/>
            </a:xfrm>
            <a:custGeom>
              <a:avLst/>
              <a:gdLst/>
              <a:ahLst/>
              <a:cxnLst/>
              <a:rect l="l" t="t" r="r" b="b"/>
              <a:pathLst>
                <a:path w="3331950" h="1578499">
                  <a:moveTo>
                    <a:pt x="0" y="0"/>
                  </a:moveTo>
                  <a:lnTo>
                    <a:pt x="3331950" y="0"/>
                  </a:lnTo>
                  <a:lnTo>
                    <a:pt x="3331950" y="1578499"/>
                  </a:lnTo>
                  <a:lnTo>
                    <a:pt x="0" y="1578499"/>
                  </a:lnTo>
                  <a:close/>
                </a:path>
              </a:pathLst>
            </a:custGeom>
            <a:solidFill>
              <a:srgbClr val="F8F5F5"/>
            </a:solidFill>
            <a:ln w="3175"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C6D97624-90C6-0E02-CA40-F310B33693DE}"/>
                </a:ext>
              </a:extLst>
            </p:cNvPr>
            <p:cNvSpPr txBox="1"/>
            <p:nvPr/>
          </p:nvSpPr>
          <p:spPr>
            <a:xfrm>
              <a:off x="0" y="-28575"/>
              <a:ext cx="3331950" cy="1607074"/>
            </a:xfrm>
            <a:prstGeom prst="rect">
              <a:avLst/>
            </a:prstGeom>
            <a:ln w="3175">
              <a:noFill/>
            </a:ln>
          </p:spPr>
          <p:txBody>
            <a:bodyPr lIns="81280" tIns="81280" rIns="81280" bIns="81280" rtlCol="0" anchor="ctr"/>
            <a:lstStyle/>
            <a:p>
              <a:pPr algn="ctr">
                <a:lnSpc>
                  <a:spcPts val="24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F6624A5-AF42-7168-F720-9E5095B51E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6800" y="2682498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3C3C3B"/>
                </a:solidFill>
              </a:rPr>
              <a:t>Fondements et principes essentiels des législations relatives à la protection des renseignements personnels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A35584F6-B99A-1730-F57D-77D5587A979A}"/>
              </a:ext>
            </a:extLst>
          </p:cNvPr>
          <p:cNvSpPr/>
          <p:nvPr/>
        </p:nvSpPr>
        <p:spPr>
          <a:xfrm>
            <a:off x="9286504" y="118364"/>
            <a:ext cx="2692143" cy="1310557"/>
          </a:xfrm>
          <a:custGeom>
            <a:avLst/>
            <a:gdLst/>
            <a:ahLst/>
            <a:cxnLst/>
            <a:rect l="l" t="t" r="r" b="b"/>
            <a:pathLst>
              <a:path w="2692143" h="1310557">
                <a:moveTo>
                  <a:pt x="0" y="0"/>
                </a:moveTo>
                <a:lnTo>
                  <a:pt x="2692142" y="0"/>
                </a:lnTo>
                <a:lnTo>
                  <a:pt x="2692142" y="1310557"/>
                </a:lnTo>
                <a:lnTo>
                  <a:pt x="0" y="1310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8"/>
            </a:stretch>
          </a:blipFill>
        </p:spPr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0FFDC5-6EFC-B718-B182-BE5DE1712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0" y="347563"/>
            <a:ext cx="3148694" cy="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9418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23DAA-1963-08D7-2D8E-7B95C487A1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/>
              <a:t>Législations relatives à la protection des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4A3F10-7E6C-92D6-E28C-7F527698AB8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endParaRPr lang="fr-BE" dirty="0"/>
          </a:p>
          <a:p>
            <a:r>
              <a:rPr lang="fr-FR" dirty="0"/>
              <a:t>Convention 108 du Conseil de l’Europe du 28 janvier 1981 pour la protection des personnes à l'égard du traitement automatisé des données à caractère personnel</a:t>
            </a:r>
          </a:p>
          <a:p>
            <a:pPr lvl="1"/>
            <a:r>
              <a:rPr lang="fr-FR" dirty="0"/>
              <a:t>Ratifiée par 5 pays africains (Maurice, Sénégal, Tunisie, Cap-Vert et Maroc)</a:t>
            </a:r>
          </a:p>
          <a:p>
            <a:r>
              <a:rPr lang="fr-FR" dirty="0"/>
              <a:t>Acte additionnel A/SA.1/01/10 du 16 février 2010 relatif à la protection des données à caractère personnel dans l’espace CEDEAO</a:t>
            </a:r>
          </a:p>
          <a:p>
            <a:r>
              <a:rPr lang="fr-FR" dirty="0"/>
              <a:t>Convention de l’Union africaine du 27 juin 2014 sur la cybersécurité et la protection des données à caractère personnel – « Convention de Malabo »</a:t>
            </a:r>
          </a:p>
          <a:p>
            <a:endParaRPr lang="fr-FR" dirty="0"/>
          </a:p>
          <a:p>
            <a:r>
              <a:rPr lang="fr-FR" b="1" dirty="0"/>
              <a:t>RGPD et lignes directrices du CEPD (et règlement sur l’IA)</a:t>
            </a:r>
          </a:p>
          <a:p>
            <a:pPr marL="263525" indent="-263525"/>
            <a:r>
              <a:rPr lang="fr-FR" sz="2900" b="1" dirty="0"/>
              <a:t>La Loi sur la protection des renseignements personnels et les documents électroniques (LPRPDE)</a:t>
            </a:r>
          </a:p>
          <a:p>
            <a:pPr marL="263525" indent="-263525"/>
            <a:r>
              <a:rPr lang="fr-FR" sz="2900" b="1" dirty="0"/>
              <a:t>Loi 25 sur la protection des renseignements personnels des citoyens du Québec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80000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7582AA-DB8C-BE8E-FACE-8CA74AEB252E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200" dirty="0"/>
              <a:t>le Bénin est doté d’une loi 2009-09 du 22 mai 2009 portant protection des données à caractère personnel ;</a:t>
            </a:r>
            <a:endParaRPr lang="fr-BE" sz="22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200" dirty="0"/>
              <a:t>le Burkina Faso est doté d’une loi 001-2021/AN du 30 mars 2021 portant protection des personnes  à l’égard du traitement des données à caractère personnel ;</a:t>
            </a:r>
            <a:endParaRPr lang="fr-BE" sz="22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200" dirty="0"/>
              <a:t>le Cameroun est doté d’une loi n° 2024/017 du 23 décembre 2024 relative à la protection des données à caractère personnel au Cameroun;</a:t>
            </a:r>
            <a:endParaRPr lang="fr-BE" sz="22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200" dirty="0"/>
              <a:t>le Congo-Brazzaville a adopté le 30 juillet 2019 une loi portant protection des données à caractère personnel ;</a:t>
            </a:r>
            <a:endParaRPr lang="fr-BE" sz="22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200" dirty="0"/>
              <a:t>la Côte d’Ivoire est dotée d’une loi 2013-450 du 19 juin 2013 relative à la protection des données à caractère personnel ;</a:t>
            </a:r>
            <a:endParaRPr lang="fr-BE" sz="22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200" dirty="0"/>
              <a:t>le Gabon est doté d’une loi 01-2011 du 25 septembre 2011 relative à la protection des données à caractère personnel ;</a:t>
            </a:r>
            <a:endParaRPr lang="fr-BE" sz="22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200" dirty="0"/>
              <a:t>la Guinée est dotée d’une loi 2016/037 du 28 juillet 2016 relative à la protection des données à caractère personnel ;</a:t>
            </a:r>
            <a:endParaRPr lang="fr-BE" sz="22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A6F93B6-FCDF-ACD4-259C-16196B329B8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/>
              <a:t>Législations relatives à la protection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15526834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0E1331-CA31-9E56-8605-F034D1BB01F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r-FR" sz="2900" dirty="0"/>
              <a:t>la Guinée équatoriale est dotée d’une loi n° 1/2.016 du 22 juillet 2016 sur la protection des données personnelles ;</a:t>
            </a:r>
            <a:endParaRPr lang="fr-BE" sz="2900" dirty="0"/>
          </a:p>
          <a:p>
            <a:pPr marL="34290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r-FR" sz="2900" dirty="0"/>
              <a:t>le Mali est doté d’une loi 2013-015 du 21 mai 2013 portant protection des données à caractère personnel ;</a:t>
            </a:r>
            <a:endParaRPr lang="fr-BE" sz="2900" dirty="0"/>
          </a:p>
          <a:p>
            <a:pPr marL="34290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r-FR" sz="2900" dirty="0"/>
              <a:t>le Niger est doté d’une loi 2017-28 du 3 mai 2017 relative à la protection des données à caractère personnel ;</a:t>
            </a:r>
            <a:endParaRPr lang="fr-BE" sz="2900" dirty="0"/>
          </a:p>
          <a:p>
            <a:pPr marL="34290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r-FR" sz="2900" dirty="0"/>
              <a:t>la RDC est dotée d’une ordonnance-loi </a:t>
            </a:r>
            <a:r>
              <a:rPr lang="fr-FR" dirty="0"/>
              <a:t>n° 23/010 du 13 mars 2023 </a:t>
            </a:r>
            <a:r>
              <a:rPr lang="fr-FR" sz="2900" dirty="0"/>
              <a:t>portant code du numérique de la République démocratique du Congo ;</a:t>
            </a:r>
            <a:endParaRPr lang="fr-BE" sz="2900" dirty="0"/>
          </a:p>
          <a:p>
            <a:pPr marL="34290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r-FR" sz="2900" b="1" dirty="0"/>
              <a:t>le Sénégal est doté d’une loi 2008-12 du 25 janvier 2008 sur la protection des données à caractère personnel ;</a:t>
            </a:r>
            <a:endParaRPr lang="fr-BE" sz="2900" b="1" dirty="0"/>
          </a:p>
          <a:p>
            <a:pPr marL="34290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r-FR" sz="2900" dirty="0"/>
              <a:t>le Tchad est doté d’une loi 007/PR/2015 du 10 février 2015 portant protection des données à caractère personnel ;</a:t>
            </a:r>
            <a:endParaRPr lang="fr-BE" sz="2900" dirty="0"/>
          </a:p>
          <a:p>
            <a:pPr marL="34290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r-FR" sz="2900" dirty="0"/>
              <a:t>et le Togo est doté d’une loi 2019-014 du 29 octobre 2019 relative à la protection des données à caractère personnel.</a:t>
            </a:r>
            <a:endParaRPr lang="fr-BE" sz="2900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A3B367F-AE94-CBEB-0DBB-F819207B060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dirty="0"/>
              <a:t>Législations relatives à la protection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157397004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B683F9B-5127-4C55-8AFC-E74E75C415B1}">
  <we:reference id="wa200007559" version="12.4.0.0" store="en-US" storeType="OMEX"/>
  <we:alternateReferences>
    <we:reference id="WA200007559" version="12.4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ACTIVE!5531697.1</documentid>
  <senderid>DGVALCOURT</senderid>
  <senderemail>DGVALCOURT@LCM.CA</senderemail>
  <lastmodified>2026-03-27T17:26:33.0000000-04:00</lastmodified>
  <database>ACTIVE</database>
</properties>
</file>

<file path=customXml/itemProps1.xml><?xml version="1.0" encoding="utf-8"?>
<ds:datastoreItem xmlns:ds="http://schemas.openxmlformats.org/officeDocument/2006/customXml" ds:itemID="{A57D268C-750C-42DF-8B06-DBF31AA735B7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2347</Words>
  <Application>Microsoft Office PowerPoint</Application>
  <PresentationFormat>Grand écran</PresentationFormat>
  <Paragraphs>307</Paragraphs>
  <Slides>36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Aptos</vt:lpstr>
      <vt:lpstr>Aptos Display</vt:lpstr>
      <vt:lpstr>Arial</vt:lpstr>
      <vt:lpstr>Century Gothic</vt:lpstr>
      <vt:lpstr>Montserrat Medium</vt:lpstr>
      <vt:lpstr>Montserrat SemiBold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Législations relatives à la protection des données</vt:lpstr>
      <vt:lpstr>Législations relatives à la protection des données</vt:lpstr>
      <vt:lpstr>Législations relatives à la protection des données</vt:lpstr>
      <vt:lpstr>Notions de base</vt:lpstr>
      <vt:lpstr>Principes essentiels Canada</vt:lpstr>
      <vt:lpstr>Principes essentiels Canada</vt:lpstr>
      <vt:lpstr>Aperçu du paysage législatif</vt:lpstr>
      <vt:lpstr>Aperçu du paysage normatif Renseignements personnels *notamment</vt:lpstr>
      <vt:lpstr>Aperçu du paysage normatif Intelligence artificielle *notamment</vt:lpstr>
      <vt:lpstr>Principes essentiels</vt:lpstr>
      <vt:lpstr>Principes essentiels | Québec</vt:lpstr>
      <vt:lpstr>Présentation PowerPoint</vt:lpstr>
      <vt:lpstr>Droits</vt:lpstr>
      <vt:lpstr>Droits des personnes concernées | Québec</vt:lpstr>
      <vt:lpstr>Obligations</vt:lpstr>
      <vt:lpstr>Obligations</vt:lpstr>
      <vt:lpstr>Obligations du responsable des renseignements personnels *notamment  | Québec</vt:lpstr>
      <vt:lpstr>Présentation PowerPoint</vt:lpstr>
      <vt:lpstr>Présentation PowerPoint</vt:lpstr>
      <vt:lpstr>Secret professionnel | Québec</vt:lpstr>
      <vt:lpstr>Présentation PowerPoint</vt:lpstr>
      <vt:lpstr>Présentation PowerPoint</vt:lpstr>
      <vt:lpstr>Défi de l’IA | Perspective au Québec</vt:lpstr>
      <vt:lpstr>Présentation PowerPoint</vt:lpstr>
      <vt:lpstr>Présentation PowerPoint</vt:lpstr>
      <vt:lpstr>Présentation PowerPoint</vt:lpstr>
      <vt:lpstr>Contrôles et risques de sanctions | Québec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Dany Guimond-Valcourt</dc:creator>
  <cp:lastModifiedBy>Henrotte Jean-François</cp:lastModifiedBy>
  <cp:revision>11</cp:revision>
  <dcterms:created xsi:type="dcterms:W3CDTF">2026-03-20T14:14:20Z</dcterms:created>
  <dcterms:modified xsi:type="dcterms:W3CDTF">2026-03-28T23:29:08Z</dcterms:modified>
</cp:coreProperties>
</file>